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52"/>
  </p:notesMasterIdLst>
  <p:handoutMasterIdLst>
    <p:handoutMasterId r:id="rId53"/>
  </p:handoutMasterIdLst>
  <p:sldIdLst>
    <p:sldId id="256" r:id="rId2"/>
    <p:sldId id="288" r:id="rId3"/>
    <p:sldId id="259" r:id="rId4"/>
    <p:sldId id="370" r:id="rId5"/>
    <p:sldId id="371" r:id="rId6"/>
    <p:sldId id="372" r:id="rId7"/>
    <p:sldId id="263" r:id="rId8"/>
    <p:sldId id="264" r:id="rId9"/>
    <p:sldId id="336" r:id="rId10"/>
    <p:sldId id="329" r:id="rId11"/>
    <p:sldId id="330" r:id="rId12"/>
    <p:sldId id="332" r:id="rId13"/>
    <p:sldId id="331" r:id="rId14"/>
    <p:sldId id="337" r:id="rId15"/>
    <p:sldId id="274" r:id="rId16"/>
    <p:sldId id="275" r:id="rId17"/>
    <p:sldId id="314" r:id="rId18"/>
    <p:sldId id="323"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26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28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00" autoAdjust="0"/>
  </p:normalViewPr>
  <p:slideViewPr>
    <p:cSldViewPr snapToGrid="0">
      <p:cViewPr varScale="1">
        <p:scale>
          <a:sx n="62" d="100"/>
          <a:sy n="62" d="100"/>
        </p:scale>
        <p:origin x="828" y="56"/>
      </p:cViewPr>
      <p:guideLst/>
    </p:cSldViewPr>
  </p:slideViewPr>
  <p:outlineViewPr>
    <p:cViewPr>
      <p:scale>
        <a:sx n="33" d="100"/>
        <a:sy n="33" d="100"/>
      </p:scale>
      <p:origin x="0" y="-29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83A5B-0F8A-4D64-AB21-73F5CE95F66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66E58DB-925E-4240-9F91-FED24367C6AE}">
      <dgm:prSet/>
      <dgm:spPr/>
      <dgm:t>
        <a:bodyPr/>
        <a:lstStyle/>
        <a:p>
          <a:r>
            <a:rPr lang="en-US"/>
            <a:t>471 AI children from Wisconsin, aged 5-8</a:t>
          </a:r>
        </a:p>
      </dgm:t>
    </dgm:pt>
    <dgm:pt modelId="{E48413AE-5BA9-414C-86C5-E88B357B8E77}" type="parTrans" cxnId="{FFF3E132-58A0-40F7-BE60-83AC7F2DE7E1}">
      <dgm:prSet/>
      <dgm:spPr/>
      <dgm:t>
        <a:bodyPr/>
        <a:lstStyle/>
        <a:p>
          <a:endParaRPr lang="en-US"/>
        </a:p>
      </dgm:t>
    </dgm:pt>
    <dgm:pt modelId="{BE4BA39E-6EE8-4582-83FB-33E9305016D9}" type="sibTrans" cxnId="{FFF3E132-58A0-40F7-BE60-83AC7F2DE7E1}">
      <dgm:prSet/>
      <dgm:spPr/>
      <dgm:t>
        <a:bodyPr/>
        <a:lstStyle/>
        <a:p>
          <a:endParaRPr lang="en-US"/>
        </a:p>
      </dgm:t>
    </dgm:pt>
    <dgm:pt modelId="{FA7EBF3E-308E-4E4B-8976-6BCF831DADC0}">
      <dgm:prSet/>
      <dgm:spPr/>
      <dgm:t>
        <a:bodyPr/>
        <a:lstStyle/>
        <a:p>
          <a:r>
            <a:rPr lang="en-US"/>
            <a:t>47% were overweight or obese</a:t>
          </a:r>
        </a:p>
      </dgm:t>
    </dgm:pt>
    <dgm:pt modelId="{94FCB455-4BE0-4BB7-837E-6F2CFE3539D6}" type="parTrans" cxnId="{CCDEA5B8-CCC0-4888-A7EB-43669AE05FC9}">
      <dgm:prSet/>
      <dgm:spPr/>
      <dgm:t>
        <a:bodyPr/>
        <a:lstStyle/>
        <a:p>
          <a:endParaRPr lang="en-US"/>
        </a:p>
      </dgm:t>
    </dgm:pt>
    <dgm:pt modelId="{E8D7BC85-A646-49B1-A365-22554DEE9FFD}" type="sibTrans" cxnId="{CCDEA5B8-CCC0-4888-A7EB-43669AE05FC9}">
      <dgm:prSet/>
      <dgm:spPr/>
      <dgm:t>
        <a:bodyPr/>
        <a:lstStyle/>
        <a:p>
          <a:endParaRPr lang="en-US"/>
        </a:p>
      </dgm:t>
    </dgm:pt>
    <dgm:pt modelId="{C305EDCE-4E75-4CC1-A33F-14E0823721C2}">
      <dgm:prSet/>
      <dgm:spPr/>
      <dgm:t>
        <a:bodyPr/>
        <a:lstStyle/>
        <a:p>
          <a:r>
            <a:rPr lang="en-US" b="1"/>
            <a:t>BMI largely determined by age 1</a:t>
          </a:r>
          <a:endParaRPr lang="en-US"/>
        </a:p>
      </dgm:t>
    </dgm:pt>
    <dgm:pt modelId="{A67723CA-06BF-4013-B08E-D62556E45347}" type="parTrans" cxnId="{94A99D50-BBFC-4793-936A-AE3840423A8F}">
      <dgm:prSet/>
      <dgm:spPr/>
      <dgm:t>
        <a:bodyPr/>
        <a:lstStyle/>
        <a:p>
          <a:endParaRPr lang="en-US"/>
        </a:p>
      </dgm:t>
    </dgm:pt>
    <dgm:pt modelId="{A7601F29-8BAB-4EE2-801D-C8B0ED154341}" type="sibTrans" cxnId="{94A99D50-BBFC-4793-936A-AE3840423A8F}">
      <dgm:prSet/>
      <dgm:spPr/>
      <dgm:t>
        <a:bodyPr/>
        <a:lstStyle/>
        <a:p>
          <a:endParaRPr lang="en-US"/>
        </a:p>
      </dgm:t>
    </dgm:pt>
    <dgm:pt modelId="{4DF984F4-A30A-439F-B376-5301216A650C}" type="pres">
      <dgm:prSet presAssocID="{DE783A5B-0F8A-4D64-AB21-73F5CE95F660}" presName="hierChild1" presStyleCnt="0">
        <dgm:presLayoutVars>
          <dgm:chPref val="1"/>
          <dgm:dir/>
          <dgm:animOne val="branch"/>
          <dgm:animLvl val="lvl"/>
          <dgm:resizeHandles/>
        </dgm:presLayoutVars>
      </dgm:prSet>
      <dgm:spPr/>
    </dgm:pt>
    <dgm:pt modelId="{FD3F0C9D-FB17-49FD-8680-C85181BBCF6C}" type="pres">
      <dgm:prSet presAssocID="{366E58DB-925E-4240-9F91-FED24367C6AE}" presName="hierRoot1" presStyleCnt="0"/>
      <dgm:spPr/>
    </dgm:pt>
    <dgm:pt modelId="{17258C97-C799-4AC5-8FED-B57A2766577A}" type="pres">
      <dgm:prSet presAssocID="{366E58DB-925E-4240-9F91-FED24367C6AE}" presName="composite" presStyleCnt="0"/>
      <dgm:spPr/>
    </dgm:pt>
    <dgm:pt modelId="{10F12916-156F-4B20-9A02-23BCB7D99FDE}" type="pres">
      <dgm:prSet presAssocID="{366E58DB-925E-4240-9F91-FED24367C6AE}" presName="background" presStyleLbl="node0" presStyleIdx="0" presStyleCnt="3"/>
      <dgm:spPr/>
    </dgm:pt>
    <dgm:pt modelId="{64DBE47D-34E5-49EF-ACA4-6C2D81D60EF4}" type="pres">
      <dgm:prSet presAssocID="{366E58DB-925E-4240-9F91-FED24367C6AE}" presName="text" presStyleLbl="fgAcc0" presStyleIdx="0" presStyleCnt="3">
        <dgm:presLayoutVars>
          <dgm:chPref val="3"/>
        </dgm:presLayoutVars>
      </dgm:prSet>
      <dgm:spPr/>
    </dgm:pt>
    <dgm:pt modelId="{5710DBAE-581A-4F7F-98DC-C4FF1941546B}" type="pres">
      <dgm:prSet presAssocID="{366E58DB-925E-4240-9F91-FED24367C6AE}" presName="hierChild2" presStyleCnt="0"/>
      <dgm:spPr/>
    </dgm:pt>
    <dgm:pt modelId="{E4039E2B-B6E3-4E06-8F09-478D8A1FA02D}" type="pres">
      <dgm:prSet presAssocID="{FA7EBF3E-308E-4E4B-8976-6BCF831DADC0}" presName="hierRoot1" presStyleCnt="0"/>
      <dgm:spPr/>
    </dgm:pt>
    <dgm:pt modelId="{D9733FBB-572B-4315-B77F-153030D4A226}" type="pres">
      <dgm:prSet presAssocID="{FA7EBF3E-308E-4E4B-8976-6BCF831DADC0}" presName="composite" presStyleCnt="0"/>
      <dgm:spPr/>
    </dgm:pt>
    <dgm:pt modelId="{58845FD5-4EFC-4AFE-A77D-891EECDAB6FF}" type="pres">
      <dgm:prSet presAssocID="{FA7EBF3E-308E-4E4B-8976-6BCF831DADC0}" presName="background" presStyleLbl="node0" presStyleIdx="1" presStyleCnt="3"/>
      <dgm:spPr/>
    </dgm:pt>
    <dgm:pt modelId="{48FAA063-6352-442E-AB03-29F4A3F4AF29}" type="pres">
      <dgm:prSet presAssocID="{FA7EBF3E-308E-4E4B-8976-6BCF831DADC0}" presName="text" presStyleLbl="fgAcc0" presStyleIdx="1" presStyleCnt="3">
        <dgm:presLayoutVars>
          <dgm:chPref val="3"/>
        </dgm:presLayoutVars>
      </dgm:prSet>
      <dgm:spPr/>
    </dgm:pt>
    <dgm:pt modelId="{E6360F71-0F8B-4206-9B85-957E21F3A02B}" type="pres">
      <dgm:prSet presAssocID="{FA7EBF3E-308E-4E4B-8976-6BCF831DADC0}" presName="hierChild2" presStyleCnt="0"/>
      <dgm:spPr/>
    </dgm:pt>
    <dgm:pt modelId="{2B7B67B7-E6C5-479A-B064-01101E34E14F}" type="pres">
      <dgm:prSet presAssocID="{C305EDCE-4E75-4CC1-A33F-14E0823721C2}" presName="hierRoot1" presStyleCnt="0"/>
      <dgm:spPr/>
    </dgm:pt>
    <dgm:pt modelId="{ACDC2812-A7D6-41C3-B7BF-27F89D36235F}" type="pres">
      <dgm:prSet presAssocID="{C305EDCE-4E75-4CC1-A33F-14E0823721C2}" presName="composite" presStyleCnt="0"/>
      <dgm:spPr/>
    </dgm:pt>
    <dgm:pt modelId="{F51A95CD-34A7-44C9-A792-7B479A58B41B}" type="pres">
      <dgm:prSet presAssocID="{C305EDCE-4E75-4CC1-A33F-14E0823721C2}" presName="background" presStyleLbl="node0" presStyleIdx="2" presStyleCnt="3"/>
      <dgm:spPr/>
    </dgm:pt>
    <dgm:pt modelId="{8A1DF19B-0AD1-457F-BD96-DE63DFB91AA3}" type="pres">
      <dgm:prSet presAssocID="{C305EDCE-4E75-4CC1-A33F-14E0823721C2}" presName="text" presStyleLbl="fgAcc0" presStyleIdx="2" presStyleCnt="3">
        <dgm:presLayoutVars>
          <dgm:chPref val="3"/>
        </dgm:presLayoutVars>
      </dgm:prSet>
      <dgm:spPr/>
    </dgm:pt>
    <dgm:pt modelId="{256F1BEF-CC5A-4979-B1A5-73069E6D5E11}" type="pres">
      <dgm:prSet presAssocID="{C305EDCE-4E75-4CC1-A33F-14E0823721C2}" presName="hierChild2" presStyleCnt="0"/>
      <dgm:spPr/>
    </dgm:pt>
  </dgm:ptLst>
  <dgm:cxnLst>
    <dgm:cxn modelId="{FFF3E132-58A0-40F7-BE60-83AC7F2DE7E1}" srcId="{DE783A5B-0F8A-4D64-AB21-73F5CE95F660}" destId="{366E58DB-925E-4240-9F91-FED24367C6AE}" srcOrd="0" destOrd="0" parTransId="{E48413AE-5BA9-414C-86C5-E88B357B8E77}" sibTransId="{BE4BA39E-6EE8-4582-83FB-33E9305016D9}"/>
    <dgm:cxn modelId="{52CEF436-F4EF-4F45-B1A6-4D7E0A49FF36}" type="presOf" srcId="{C305EDCE-4E75-4CC1-A33F-14E0823721C2}" destId="{8A1DF19B-0AD1-457F-BD96-DE63DFB91AA3}" srcOrd="0" destOrd="0" presId="urn:microsoft.com/office/officeart/2005/8/layout/hierarchy1"/>
    <dgm:cxn modelId="{AAA7A43E-4437-4C37-A4FD-E69B11705B71}" type="presOf" srcId="{FA7EBF3E-308E-4E4B-8976-6BCF831DADC0}" destId="{48FAA063-6352-442E-AB03-29F4A3F4AF29}" srcOrd="0" destOrd="0" presId="urn:microsoft.com/office/officeart/2005/8/layout/hierarchy1"/>
    <dgm:cxn modelId="{A3E28B5F-0859-468D-A576-0B6B01C8EA15}" type="presOf" srcId="{366E58DB-925E-4240-9F91-FED24367C6AE}" destId="{64DBE47D-34E5-49EF-ACA4-6C2D81D60EF4}" srcOrd="0" destOrd="0" presId="urn:microsoft.com/office/officeart/2005/8/layout/hierarchy1"/>
    <dgm:cxn modelId="{94A99D50-BBFC-4793-936A-AE3840423A8F}" srcId="{DE783A5B-0F8A-4D64-AB21-73F5CE95F660}" destId="{C305EDCE-4E75-4CC1-A33F-14E0823721C2}" srcOrd="2" destOrd="0" parTransId="{A67723CA-06BF-4013-B08E-D62556E45347}" sibTransId="{A7601F29-8BAB-4EE2-801D-C8B0ED154341}"/>
    <dgm:cxn modelId="{8D2AED91-E450-40A3-AF8C-33B327FA3A51}" type="presOf" srcId="{DE783A5B-0F8A-4D64-AB21-73F5CE95F660}" destId="{4DF984F4-A30A-439F-B376-5301216A650C}" srcOrd="0" destOrd="0" presId="urn:microsoft.com/office/officeart/2005/8/layout/hierarchy1"/>
    <dgm:cxn modelId="{CCDEA5B8-CCC0-4888-A7EB-43669AE05FC9}" srcId="{DE783A5B-0F8A-4D64-AB21-73F5CE95F660}" destId="{FA7EBF3E-308E-4E4B-8976-6BCF831DADC0}" srcOrd="1" destOrd="0" parTransId="{94FCB455-4BE0-4BB7-837E-6F2CFE3539D6}" sibTransId="{E8D7BC85-A646-49B1-A365-22554DEE9FFD}"/>
    <dgm:cxn modelId="{D83918C0-458E-4587-8ED2-7E9A30BD533F}" type="presParOf" srcId="{4DF984F4-A30A-439F-B376-5301216A650C}" destId="{FD3F0C9D-FB17-49FD-8680-C85181BBCF6C}" srcOrd="0" destOrd="0" presId="urn:microsoft.com/office/officeart/2005/8/layout/hierarchy1"/>
    <dgm:cxn modelId="{1F2FA036-A571-4467-967A-98BD125CFC3E}" type="presParOf" srcId="{FD3F0C9D-FB17-49FD-8680-C85181BBCF6C}" destId="{17258C97-C799-4AC5-8FED-B57A2766577A}" srcOrd="0" destOrd="0" presId="urn:microsoft.com/office/officeart/2005/8/layout/hierarchy1"/>
    <dgm:cxn modelId="{B548A7E8-0633-416D-B6CC-88C7C8717F99}" type="presParOf" srcId="{17258C97-C799-4AC5-8FED-B57A2766577A}" destId="{10F12916-156F-4B20-9A02-23BCB7D99FDE}" srcOrd="0" destOrd="0" presId="urn:microsoft.com/office/officeart/2005/8/layout/hierarchy1"/>
    <dgm:cxn modelId="{47A38C29-9D52-45AD-B1E8-AE8A264800CC}" type="presParOf" srcId="{17258C97-C799-4AC5-8FED-B57A2766577A}" destId="{64DBE47D-34E5-49EF-ACA4-6C2D81D60EF4}" srcOrd="1" destOrd="0" presId="urn:microsoft.com/office/officeart/2005/8/layout/hierarchy1"/>
    <dgm:cxn modelId="{3E58FB4E-1549-4E4A-A020-60E736B73F2B}" type="presParOf" srcId="{FD3F0C9D-FB17-49FD-8680-C85181BBCF6C}" destId="{5710DBAE-581A-4F7F-98DC-C4FF1941546B}" srcOrd="1" destOrd="0" presId="urn:microsoft.com/office/officeart/2005/8/layout/hierarchy1"/>
    <dgm:cxn modelId="{A2DFCF0F-E646-48C1-9541-0532945B01FE}" type="presParOf" srcId="{4DF984F4-A30A-439F-B376-5301216A650C}" destId="{E4039E2B-B6E3-4E06-8F09-478D8A1FA02D}" srcOrd="1" destOrd="0" presId="urn:microsoft.com/office/officeart/2005/8/layout/hierarchy1"/>
    <dgm:cxn modelId="{D86D9505-1910-445D-A7A4-0FFBA6675155}" type="presParOf" srcId="{E4039E2B-B6E3-4E06-8F09-478D8A1FA02D}" destId="{D9733FBB-572B-4315-B77F-153030D4A226}" srcOrd="0" destOrd="0" presId="urn:microsoft.com/office/officeart/2005/8/layout/hierarchy1"/>
    <dgm:cxn modelId="{4FC9CBD4-1D2E-44EA-A7DB-3E0AA01D11AC}" type="presParOf" srcId="{D9733FBB-572B-4315-B77F-153030D4A226}" destId="{58845FD5-4EFC-4AFE-A77D-891EECDAB6FF}" srcOrd="0" destOrd="0" presId="urn:microsoft.com/office/officeart/2005/8/layout/hierarchy1"/>
    <dgm:cxn modelId="{8EDDD5D4-A1F8-4136-B7CB-DE1BE50FDC1A}" type="presParOf" srcId="{D9733FBB-572B-4315-B77F-153030D4A226}" destId="{48FAA063-6352-442E-AB03-29F4A3F4AF29}" srcOrd="1" destOrd="0" presId="urn:microsoft.com/office/officeart/2005/8/layout/hierarchy1"/>
    <dgm:cxn modelId="{8F3BC84E-8877-4F63-8DFF-0232AD18000F}" type="presParOf" srcId="{E4039E2B-B6E3-4E06-8F09-478D8A1FA02D}" destId="{E6360F71-0F8B-4206-9B85-957E21F3A02B}" srcOrd="1" destOrd="0" presId="urn:microsoft.com/office/officeart/2005/8/layout/hierarchy1"/>
    <dgm:cxn modelId="{C2696A6F-4ABD-4088-BF16-A1E80F4B660D}" type="presParOf" srcId="{4DF984F4-A30A-439F-B376-5301216A650C}" destId="{2B7B67B7-E6C5-479A-B064-01101E34E14F}" srcOrd="2" destOrd="0" presId="urn:microsoft.com/office/officeart/2005/8/layout/hierarchy1"/>
    <dgm:cxn modelId="{7966A2B6-9A7F-4461-8349-6F8BA5996174}" type="presParOf" srcId="{2B7B67B7-E6C5-479A-B064-01101E34E14F}" destId="{ACDC2812-A7D6-41C3-B7BF-27F89D36235F}" srcOrd="0" destOrd="0" presId="urn:microsoft.com/office/officeart/2005/8/layout/hierarchy1"/>
    <dgm:cxn modelId="{4AEE08BC-4E86-4EDC-952C-2BAA38110DD0}" type="presParOf" srcId="{ACDC2812-A7D6-41C3-B7BF-27F89D36235F}" destId="{F51A95CD-34A7-44C9-A792-7B479A58B41B}" srcOrd="0" destOrd="0" presId="urn:microsoft.com/office/officeart/2005/8/layout/hierarchy1"/>
    <dgm:cxn modelId="{EF2E6F95-EC12-482F-AE75-083C5B8D7951}" type="presParOf" srcId="{ACDC2812-A7D6-41C3-B7BF-27F89D36235F}" destId="{8A1DF19B-0AD1-457F-BD96-DE63DFB91AA3}" srcOrd="1" destOrd="0" presId="urn:microsoft.com/office/officeart/2005/8/layout/hierarchy1"/>
    <dgm:cxn modelId="{EA4CE875-9A52-455F-AEC9-3FCF072D74DF}" type="presParOf" srcId="{2B7B67B7-E6C5-479A-B064-01101E34E14F}" destId="{256F1BEF-CC5A-4979-B1A5-73069E6D5E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AA77A-FE70-4661-A2BA-41E273F499E4}"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B1E15FE5-B38A-4FBE-AABC-08D03E17BC2C}">
      <dgm:prSet/>
      <dgm:spPr/>
      <dgm:t>
        <a:bodyPr/>
        <a:lstStyle/>
        <a:p>
          <a:r>
            <a:rPr lang="en-US"/>
            <a:t>Although AI/AN women have the second-lowest prevalence of breastfeeding initiation, those who did so for 6 months, tended to continue through infancy. </a:t>
          </a:r>
        </a:p>
      </dgm:t>
    </dgm:pt>
    <dgm:pt modelId="{E65DE7D4-DFAA-44CF-BF61-510889CC1770}" type="parTrans" cxnId="{C9FC999E-B847-44C8-A2EA-D6984B1F71C6}">
      <dgm:prSet/>
      <dgm:spPr/>
      <dgm:t>
        <a:bodyPr/>
        <a:lstStyle/>
        <a:p>
          <a:endParaRPr lang="en-US"/>
        </a:p>
      </dgm:t>
    </dgm:pt>
    <dgm:pt modelId="{D55C0B6E-7640-4076-862F-1250C83403AC}" type="sibTrans" cxnId="{C9FC999E-B847-44C8-A2EA-D6984B1F71C6}">
      <dgm:prSet/>
      <dgm:spPr/>
      <dgm:t>
        <a:bodyPr/>
        <a:lstStyle/>
        <a:p>
          <a:endParaRPr lang="en-US"/>
        </a:p>
      </dgm:t>
    </dgm:pt>
    <dgm:pt modelId="{7B5C7ABB-90AA-4081-A60A-8F912DB8A5E2}">
      <dgm:prSet/>
      <dgm:spPr/>
      <dgm:t>
        <a:bodyPr/>
        <a:lstStyle/>
        <a:p>
          <a:r>
            <a:rPr lang="en-US"/>
            <a:t>Furthermore, a lower BMI was observed in AI adolescents who were breastfed for &gt;6 months</a:t>
          </a:r>
        </a:p>
      </dgm:t>
    </dgm:pt>
    <dgm:pt modelId="{B51FEFD5-ADC6-4B55-AA2A-63420C4C2C60}" type="parTrans" cxnId="{8DBED696-DCE8-4AB6-BDCE-1EA815501CB4}">
      <dgm:prSet/>
      <dgm:spPr/>
      <dgm:t>
        <a:bodyPr/>
        <a:lstStyle/>
        <a:p>
          <a:endParaRPr lang="en-US"/>
        </a:p>
      </dgm:t>
    </dgm:pt>
    <dgm:pt modelId="{4067C474-5CDC-4385-A99E-F8AE6E3B00B2}" type="sibTrans" cxnId="{8DBED696-DCE8-4AB6-BDCE-1EA815501CB4}">
      <dgm:prSet/>
      <dgm:spPr/>
      <dgm:t>
        <a:bodyPr/>
        <a:lstStyle/>
        <a:p>
          <a:endParaRPr lang="en-US"/>
        </a:p>
      </dgm:t>
    </dgm:pt>
    <dgm:pt modelId="{2FE1C152-A3B7-4994-AC14-F9157D225E1E}" type="pres">
      <dgm:prSet presAssocID="{0D5AA77A-FE70-4661-A2BA-41E273F499E4}" presName="diagram" presStyleCnt="0">
        <dgm:presLayoutVars>
          <dgm:dir/>
          <dgm:resizeHandles val="exact"/>
        </dgm:presLayoutVars>
      </dgm:prSet>
      <dgm:spPr/>
    </dgm:pt>
    <dgm:pt modelId="{5F867A29-96F4-4925-AC5C-FC2D7C962EBB}" type="pres">
      <dgm:prSet presAssocID="{B1E15FE5-B38A-4FBE-AABC-08D03E17BC2C}" presName="arrow" presStyleLbl="node1" presStyleIdx="0" presStyleCnt="2" custRadScaleRad="100000" custRadScaleInc="-97">
        <dgm:presLayoutVars>
          <dgm:bulletEnabled val="1"/>
        </dgm:presLayoutVars>
      </dgm:prSet>
      <dgm:spPr/>
    </dgm:pt>
    <dgm:pt modelId="{36BA9B84-EE91-4A17-B996-C0BFC9B1661E}" type="pres">
      <dgm:prSet presAssocID="{7B5C7ABB-90AA-4081-A60A-8F912DB8A5E2}" presName="arrow" presStyleLbl="node1" presStyleIdx="1" presStyleCnt="2">
        <dgm:presLayoutVars>
          <dgm:bulletEnabled val="1"/>
        </dgm:presLayoutVars>
      </dgm:prSet>
      <dgm:spPr/>
    </dgm:pt>
  </dgm:ptLst>
  <dgm:cxnLst>
    <dgm:cxn modelId="{8DBED696-DCE8-4AB6-BDCE-1EA815501CB4}" srcId="{0D5AA77A-FE70-4661-A2BA-41E273F499E4}" destId="{7B5C7ABB-90AA-4081-A60A-8F912DB8A5E2}" srcOrd="1" destOrd="0" parTransId="{B51FEFD5-ADC6-4B55-AA2A-63420C4C2C60}" sibTransId="{4067C474-5CDC-4385-A99E-F8AE6E3B00B2}"/>
    <dgm:cxn modelId="{C9FC999E-B847-44C8-A2EA-D6984B1F71C6}" srcId="{0D5AA77A-FE70-4661-A2BA-41E273F499E4}" destId="{B1E15FE5-B38A-4FBE-AABC-08D03E17BC2C}" srcOrd="0" destOrd="0" parTransId="{E65DE7D4-DFAA-44CF-BF61-510889CC1770}" sibTransId="{D55C0B6E-7640-4076-862F-1250C83403AC}"/>
    <dgm:cxn modelId="{DCA273D4-BA43-42EE-B6B3-BA8E578D89AB}" type="presOf" srcId="{0D5AA77A-FE70-4661-A2BA-41E273F499E4}" destId="{2FE1C152-A3B7-4994-AC14-F9157D225E1E}" srcOrd="0" destOrd="0" presId="urn:microsoft.com/office/officeart/2005/8/layout/arrow5"/>
    <dgm:cxn modelId="{E5CB2CE9-A4E7-4B51-BDA0-240BFE2E7745}" type="presOf" srcId="{B1E15FE5-B38A-4FBE-AABC-08D03E17BC2C}" destId="{5F867A29-96F4-4925-AC5C-FC2D7C962EBB}" srcOrd="0" destOrd="0" presId="urn:microsoft.com/office/officeart/2005/8/layout/arrow5"/>
    <dgm:cxn modelId="{385A63FD-0566-4FC3-A8AE-2DE339FCB21B}" type="presOf" srcId="{7B5C7ABB-90AA-4081-A60A-8F912DB8A5E2}" destId="{36BA9B84-EE91-4A17-B996-C0BFC9B1661E}" srcOrd="0" destOrd="0" presId="urn:microsoft.com/office/officeart/2005/8/layout/arrow5"/>
    <dgm:cxn modelId="{0A243427-79C3-4D75-AFF8-2F046619A0FD}" type="presParOf" srcId="{2FE1C152-A3B7-4994-AC14-F9157D225E1E}" destId="{5F867A29-96F4-4925-AC5C-FC2D7C962EBB}" srcOrd="0" destOrd="0" presId="urn:microsoft.com/office/officeart/2005/8/layout/arrow5"/>
    <dgm:cxn modelId="{FF686C90-A84B-4807-A485-C771EBEDEDEB}" type="presParOf" srcId="{2FE1C152-A3B7-4994-AC14-F9157D225E1E}" destId="{36BA9B84-EE91-4A17-B996-C0BFC9B1661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2B23D-FE3D-48DC-8B11-6DF761D1E0D5}"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EFB76AD6-94A7-4297-9827-9400BB738F5E}">
      <dgm:prSet/>
      <dgm:spPr/>
      <dgm:t>
        <a:bodyPr/>
        <a:lstStyle/>
        <a:p>
          <a:r>
            <a:rPr lang="en-US"/>
            <a:t>Suicide is the second-leading cause of death for all youth aged 10 to 24 years</a:t>
          </a:r>
        </a:p>
      </dgm:t>
    </dgm:pt>
    <dgm:pt modelId="{54DFE5D4-678C-400D-B991-0916381E8B7F}" type="parTrans" cxnId="{57F7AA22-C3FD-4117-9A76-D58C8A2EE713}">
      <dgm:prSet/>
      <dgm:spPr/>
      <dgm:t>
        <a:bodyPr/>
        <a:lstStyle/>
        <a:p>
          <a:endParaRPr lang="en-US"/>
        </a:p>
      </dgm:t>
    </dgm:pt>
    <dgm:pt modelId="{A3DA6A27-7A01-4517-8A42-4167415F874E}" type="sibTrans" cxnId="{57F7AA22-C3FD-4117-9A76-D58C8A2EE713}">
      <dgm:prSet/>
      <dgm:spPr/>
      <dgm:t>
        <a:bodyPr/>
        <a:lstStyle/>
        <a:p>
          <a:endParaRPr lang="en-US"/>
        </a:p>
      </dgm:t>
    </dgm:pt>
    <dgm:pt modelId="{99A7C999-6DD5-4DE8-A800-C2AB0710DE42}">
      <dgm:prSet/>
      <dgm:spPr/>
      <dgm:t>
        <a:bodyPr/>
        <a:lstStyle/>
        <a:p>
          <a:r>
            <a:rPr lang="en-US"/>
            <a:t>Mortality is 1.5x higher for AI/AN youth</a:t>
          </a:r>
        </a:p>
      </dgm:t>
    </dgm:pt>
    <dgm:pt modelId="{AC32CD1E-92E1-498F-BD8B-D585AE970FE5}" type="parTrans" cxnId="{9FD49136-2DA6-4ED0-A3F6-2DD123C7AAA7}">
      <dgm:prSet/>
      <dgm:spPr/>
      <dgm:t>
        <a:bodyPr/>
        <a:lstStyle/>
        <a:p>
          <a:endParaRPr lang="en-US"/>
        </a:p>
      </dgm:t>
    </dgm:pt>
    <dgm:pt modelId="{5FF01BF7-F5B6-4E6E-B9AF-579B23FA190D}" type="sibTrans" cxnId="{9FD49136-2DA6-4ED0-A3F6-2DD123C7AAA7}">
      <dgm:prSet/>
      <dgm:spPr/>
      <dgm:t>
        <a:bodyPr/>
        <a:lstStyle/>
        <a:p>
          <a:endParaRPr lang="en-US"/>
        </a:p>
      </dgm:t>
    </dgm:pt>
    <dgm:pt modelId="{22CEAD56-E51D-4742-9D8C-B754FF91AF8B}">
      <dgm:prSet/>
      <dgm:spPr/>
      <dgm:t>
        <a:bodyPr/>
        <a:lstStyle/>
        <a:p>
          <a:r>
            <a:rPr lang="en-US"/>
            <a:t>There is intertribal variation in AI/AN suicide mortality</a:t>
          </a:r>
        </a:p>
      </dgm:t>
    </dgm:pt>
    <dgm:pt modelId="{31AF1D9F-D9CA-4838-A0A1-88589041177F}" type="parTrans" cxnId="{EF52073D-79CF-4765-A93D-21A4AABF37C7}">
      <dgm:prSet/>
      <dgm:spPr/>
      <dgm:t>
        <a:bodyPr/>
        <a:lstStyle/>
        <a:p>
          <a:endParaRPr lang="en-US"/>
        </a:p>
      </dgm:t>
    </dgm:pt>
    <dgm:pt modelId="{8378266B-0A3B-410E-90CE-20D43A823C22}" type="sibTrans" cxnId="{EF52073D-79CF-4765-A93D-21A4AABF37C7}">
      <dgm:prSet/>
      <dgm:spPr/>
      <dgm:t>
        <a:bodyPr/>
        <a:lstStyle/>
        <a:p>
          <a:endParaRPr lang="en-US"/>
        </a:p>
      </dgm:t>
    </dgm:pt>
    <dgm:pt modelId="{74365212-3667-49BB-BE97-A0E366D2EFDF}">
      <dgm:prSet/>
      <dgm:spPr/>
      <dgm:t>
        <a:bodyPr/>
        <a:lstStyle/>
        <a:p>
          <a:r>
            <a:rPr lang="en-US"/>
            <a:t>ACEs increase lifetime suicide attempt in AI/AN youth</a:t>
          </a:r>
        </a:p>
      </dgm:t>
    </dgm:pt>
    <dgm:pt modelId="{89A2F386-6E2E-4CE9-BDB4-466122EBCE08}" type="parTrans" cxnId="{95CA8333-2A65-4D54-841A-788491C41634}">
      <dgm:prSet/>
      <dgm:spPr/>
      <dgm:t>
        <a:bodyPr/>
        <a:lstStyle/>
        <a:p>
          <a:endParaRPr lang="en-US"/>
        </a:p>
      </dgm:t>
    </dgm:pt>
    <dgm:pt modelId="{85719E88-7501-43BF-8323-AEBC4D11757C}" type="sibTrans" cxnId="{95CA8333-2A65-4D54-841A-788491C41634}">
      <dgm:prSet/>
      <dgm:spPr/>
      <dgm:t>
        <a:bodyPr/>
        <a:lstStyle/>
        <a:p>
          <a:endParaRPr lang="en-US"/>
        </a:p>
      </dgm:t>
    </dgm:pt>
    <dgm:pt modelId="{5D85F37A-4A27-474A-9AF3-6D15E7571425}">
      <dgm:prSet/>
      <dgm:spPr/>
      <dgm:t>
        <a:bodyPr/>
        <a:lstStyle/>
        <a:p>
          <a:r>
            <a:rPr lang="en-US"/>
            <a:t>37% increase in attempts with each ACE point</a:t>
          </a:r>
        </a:p>
      </dgm:t>
    </dgm:pt>
    <dgm:pt modelId="{4AA4CFFA-8F5B-463F-A0E4-66A0B6F5DCC2}" type="parTrans" cxnId="{A5F6D152-2E3E-4A8A-B13C-04A482335336}">
      <dgm:prSet/>
      <dgm:spPr/>
      <dgm:t>
        <a:bodyPr/>
        <a:lstStyle/>
        <a:p>
          <a:endParaRPr lang="en-US"/>
        </a:p>
      </dgm:t>
    </dgm:pt>
    <dgm:pt modelId="{97D9EC0C-B7C9-48F8-8D3B-4BEBB4CBA528}" type="sibTrans" cxnId="{A5F6D152-2E3E-4A8A-B13C-04A482335336}">
      <dgm:prSet/>
      <dgm:spPr/>
      <dgm:t>
        <a:bodyPr/>
        <a:lstStyle/>
        <a:p>
          <a:endParaRPr lang="en-US"/>
        </a:p>
      </dgm:t>
    </dgm:pt>
    <dgm:pt modelId="{63D2EE5B-2FFB-4AC0-A695-7EA8264DB133}" type="pres">
      <dgm:prSet presAssocID="{8432B23D-FE3D-48DC-8B11-6DF761D1E0D5}" presName="outerComposite" presStyleCnt="0">
        <dgm:presLayoutVars>
          <dgm:chMax val="5"/>
          <dgm:dir/>
          <dgm:resizeHandles val="exact"/>
        </dgm:presLayoutVars>
      </dgm:prSet>
      <dgm:spPr/>
    </dgm:pt>
    <dgm:pt modelId="{313D9ED1-23C1-4727-B1FD-84C826DDE218}" type="pres">
      <dgm:prSet presAssocID="{8432B23D-FE3D-48DC-8B11-6DF761D1E0D5}" presName="dummyMaxCanvas" presStyleCnt="0">
        <dgm:presLayoutVars/>
      </dgm:prSet>
      <dgm:spPr/>
    </dgm:pt>
    <dgm:pt modelId="{9B5D45C7-1FC4-4818-97FF-E545B29792A4}" type="pres">
      <dgm:prSet presAssocID="{8432B23D-FE3D-48DC-8B11-6DF761D1E0D5}" presName="ThreeNodes_1" presStyleLbl="node1" presStyleIdx="0" presStyleCnt="3">
        <dgm:presLayoutVars>
          <dgm:bulletEnabled val="1"/>
        </dgm:presLayoutVars>
      </dgm:prSet>
      <dgm:spPr/>
    </dgm:pt>
    <dgm:pt modelId="{052802C9-FFA3-4D84-A054-2649BACACA6C}" type="pres">
      <dgm:prSet presAssocID="{8432B23D-FE3D-48DC-8B11-6DF761D1E0D5}" presName="ThreeNodes_2" presStyleLbl="node1" presStyleIdx="1" presStyleCnt="3">
        <dgm:presLayoutVars>
          <dgm:bulletEnabled val="1"/>
        </dgm:presLayoutVars>
      </dgm:prSet>
      <dgm:spPr/>
    </dgm:pt>
    <dgm:pt modelId="{6C725F17-186B-4005-95B3-F3A9637F3684}" type="pres">
      <dgm:prSet presAssocID="{8432B23D-FE3D-48DC-8B11-6DF761D1E0D5}" presName="ThreeNodes_3" presStyleLbl="node1" presStyleIdx="2" presStyleCnt="3">
        <dgm:presLayoutVars>
          <dgm:bulletEnabled val="1"/>
        </dgm:presLayoutVars>
      </dgm:prSet>
      <dgm:spPr/>
    </dgm:pt>
    <dgm:pt modelId="{B93B7ED0-63C3-48B9-9299-D7D35CB8F407}" type="pres">
      <dgm:prSet presAssocID="{8432B23D-FE3D-48DC-8B11-6DF761D1E0D5}" presName="ThreeConn_1-2" presStyleLbl="fgAccFollowNode1" presStyleIdx="0" presStyleCnt="2">
        <dgm:presLayoutVars>
          <dgm:bulletEnabled val="1"/>
        </dgm:presLayoutVars>
      </dgm:prSet>
      <dgm:spPr/>
    </dgm:pt>
    <dgm:pt modelId="{F92863B2-4F59-42BF-85C1-0309CA833ED7}" type="pres">
      <dgm:prSet presAssocID="{8432B23D-FE3D-48DC-8B11-6DF761D1E0D5}" presName="ThreeConn_2-3" presStyleLbl="fgAccFollowNode1" presStyleIdx="1" presStyleCnt="2">
        <dgm:presLayoutVars>
          <dgm:bulletEnabled val="1"/>
        </dgm:presLayoutVars>
      </dgm:prSet>
      <dgm:spPr/>
    </dgm:pt>
    <dgm:pt modelId="{93D5A42A-27E3-4C27-A6C8-2286394D6E92}" type="pres">
      <dgm:prSet presAssocID="{8432B23D-FE3D-48DC-8B11-6DF761D1E0D5}" presName="ThreeNodes_1_text" presStyleLbl="node1" presStyleIdx="2" presStyleCnt="3">
        <dgm:presLayoutVars>
          <dgm:bulletEnabled val="1"/>
        </dgm:presLayoutVars>
      </dgm:prSet>
      <dgm:spPr/>
    </dgm:pt>
    <dgm:pt modelId="{61EB8DBE-F70B-4DF4-B5CA-AEC4D4F109E4}" type="pres">
      <dgm:prSet presAssocID="{8432B23D-FE3D-48DC-8B11-6DF761D1E0D5}" presName="ThreeNodes_2_text" presStyleLbl="node1" presStyleIdx="2" presStyleCnt="3">
        <dgm:presLayoutVars>
          <dgm:bulletEnabled val="1"/>
        </dgm:presLayoutVars>
      </dgm:prSet>
      <dgm:spPr/>
    </dgm:pt>
    <dgm:pt modelId="{2936CC74-AA07-4DB8-B223-0C846056A4C6}" type="pres">
      <dgm:prSet presAssocID="{8432B23D-FE3D-48DC-8B11-6DF761D1E0D5}" presName="ThreeNodes_3_text" presStyleLbl="node1" presStyleIdx="2" presStyleCnt="3">
        <dgm:presLayoutVars>
          <dgm:bulletEnabled val="1"/>
        </dgm:presLayoutVars>
      </dgm:prSet>
      <dgm:spPr/>
    </dgm:pt>
  </dgm:ptLst>
  <dgm:cxnLst>
    <dgm:cxn modelId="{C99CCC1F-D620-4EB8-8C7F-1EF402EA6ACA}" type="presOf" srcId="{EFB76AD6-94A7-4297-9827-9400BB738F5E}" destId="{93D5A42A-27E3-4C27-A6C8-2286394D6E92}" srcOrd="1" destOrd="0" presId="urn:microsoft.com/office/officeart/2005/8/layout/vProcess5"/>
    <dgm:cxn modelId="{57F7AA22-C3FD-4117-9A76-D58C8A2EE713}" srcId="{8432B23D-FE3D-48DC-8B11-6DF761D1E0D5}" destId="{EFB76AD6-94A7-4297-9827-9400BB738F5E}" srcOrd="0" destOrd="0" parTransId="{54DFE5D4-678C-400D-B991-0916381E8B7F}" sibTransId="{A3DA6A27-7A01-4517-8A42-4167415F874E}"/>
    <dgm:cxn modelId="{95CA8333-2A65-4D54-841A-788491C41634}" srcId="{8432B23D-FE3D-48DC-8B11-6DF761D1E0D5}" destId="{74365212-3667-49BB-BE97-A0E366D2EFDF}" srcOrd="2" destOrd="0" parTransId="{89A2F386-6E2E-4CE9-BDB4-466122EBCE08}" sibTransId="{85719E88-7501-43BF-8323-AEBC4D11757C}"/>
    <dgm:cxn modelId="{9FD49136-2DA6-4ED0-A3F6-2DD123C7AAA7}" srcId="{8432B23D-FE3D-48DC-8B11-6DF761D1E0D5}" destId="{99A7C999-6DD5-4DE8-A800-C2AB0710DE42}" srcOrd="1" destOrd="0" parTransId="{AC32CD1E-92E1-498F-BD8B-D585AE970FE5}" sibTransId="{5FF01BF7-F5B6-4E6E-B9AF-579B23FA190D}"/>
    <dgm:cxn modelId="{C675D038-D0DE-4D61-ACB2-67E6E5C30019}" type="presOf" srcId="{99A7C999-6DD5-4DE8-A800-C2AB0710DE42}" destId="{052802C9-FFA3-4D84-A054-2649BACACA6C}" srcOrd="0" destOrd="0" presId="urn:microsoft.com/office/officeart/2005/8/layout/vProcess5"/>
    <dgm:cxn modelId="{EF52073D-79CF-4765-A93D-21A4AABF37C7}" srcId="{99A7C999-6DD5-4DE8-A800-C2AB0710DE42}" destId="{22CEAD56-E51D-4742-9D8C-B754FF91AF8B}" srcOrd="0" destOrd="0" parTransId="{31AF1D9F-D9CA-4838-A0A1-88589041177F}" sibTransId="{8378266B-0A3B-410E-90CE-20D43A823C22}"/>
    <dgm:cxn modelId="{B03B4144-3924-4530-8D5E-CA147988D0FA}" type="presOf" srcId="{99A7C999-6DD5-4DE8-A800-C2AB0710DE42}" destId="{61EB8DBE-F70B-4DF4-B5CA-AEC4D4F109E4}" srcOrd="1" destOrd="0" presId="urn:microsoft.com/office/officeart/2005/8/layout/vProcess5"/>
    <dgm:cxn modelId="{56F11671-B45F-47C2-87A7-F018EAF44382}" type="presOf" srcId="{5FF01BF7-F5B6-4E6E-B9AF-579B23FA190D}" destId="{F92863B2-4F59-42BF-85C1-0309CA833ED7}" srcOrd="0" destOrd="0" presId="urn:microsoft.com/office/officeart/2005/8/layout/vProcess5"/>
    <dgm:cxn modelId="{A5F6D152-2E3E-4A8A-B13C-04A482335336}" srcId="{74365212-3667-49BB-BE97-A0E366D2EFDF}" destId="{5D85F37A-4A27-474A-9AF3-6D15E7571425}" srcOrd="0" destOrd="0" parTransId="{4AA4CFFA-8F5B-463F-A0E4-66A0B6F5DCC2}" sibTransId="{97D9EC0C-B7C9-48F8-8D3B-4BEBB4CBA528}"/>
    <dgm:cxn modelId="{F0A31875-02E7-443A-B40B-E165A121681C}" type="presOf" srcId="{5D85F37A-4A27-474A-9AF3-6D15E7571425}" destId="{6C725F17-186B-4005-95B3-F3A9637F3684}" srcOrd="0" destOrd="1" presId="urn:microsoft.com/office/officeart/2005/8/layout/vProcess5"/>
    <dgm:cxn modelId="{73ED0082-1657-49AA-960D-32BBDFD76A83}" type="presOf" srcId="{22CEAD56-E51D-4742-9D8C-B754FF91AF8B}" destId="{052802C9-FFA3-4D84-A054-2649BACACA6C}" srcOrd="0" destOrd="1" presId="urn:microsoft.com/office/officeart/2005/8/layout/vProcess5"/>
    <dgm:cxn modelId="{C789EC9E-4FB9-4D59-BF95-8F9EB6FDD11B}" type="presOf" srcId="{A3DA6A27-7A01-4517-8A42-4167415F874E}" destId="{B93B7ED0-63C3-48B9-9299-D7D35CB8F407}" srcOrd="0" destOrd="0" presId="urn:microsoft.com/office/officeart/2005/8/layout/vProcess5"/>
    <dgm:cxn modelId="{159732A3-00BA-488C-A673-75EF400B6C0A}" type="presOf" srcId="{22CEAD56-E51D-4742-9D8C-B754FF91AF8B}" destId="{61EB8DBE-F70B-4DF4-B5CA-AEC4D4F109E4}" srcOrd="1" destOrd="1" presId="urn:microsoft.com/office/officeart/2005/8/layout/vProcess5"/>
    <dgm:cxn modelId="{D78255C6-5BE7-4CDF-B017-70BDF48441BC}" type="presOf" srcId="{8432B23D-FE3D-48DC-8B11-6DF761D1E0D5}" destId="{63D2EE5B-2FFB-4AC0-A695-7EA8264DB133}" srcOrd="0" destOrd="0" presId="urn:microsoft.com/office/officeart/2005/8/layout/vProcess5"/>
    <dgm:cxn modelId="{274C76CD-AB54-44F4-8A1C-BF879DDACCC4}" type="presOf" srcId="{5D85F37A-4A27-474A-9AF3-6D15E7571425}" destId="{2936CC74-AA07-4DB8-B223-0C846056A4C6}" srcOrd="1" destOrd="1" presId="urn:microsoft.com/office/officeart/2005/8/layout/vProcess5"/>
    <dgm:cxn modelId="{7A0920D9-87AE-471C-8763-02295DCE817F}" type="presOf" srcId="{74365212-3667-49BB-BE97-A0E366D2EFDF}" destId="{2936CC74-AA07-4DB8-B223-0C846056A4C6}" srcOrd="1" destOrd="0" presId="urn:microsoft.com/office/officeart/2005/8/layout/vProcess5"/>
    <dgm:cxn modelId="{F1F4CBDF-069E-48FA-8354-DE453804D1A2}" type="presOf" srcId="{74365212-3667-49BB-BE97-A0E366D2EFDF}" destId="{6C725F17-186B-4005-95B3-F3A9637F3684}" srcOrd="0" destOrd="0" presId="urn:microsoft.com/office/officeart/2005/8/layout/vProcess5"/>
    <dgm:cxn modelId="{095521E9-B014-49D2-908C-6DE35828AB2D}" type="presOf" srcId="{EFB76AD6-94A7-4297-9827-9400BB738F5E}" destId="{9B5D45C7-1FC4-4818-97FF-E545B29792A4}" srcOrd="0" destOrd="0" presId="urn:microsoft.com/office/officeart/2005/8/layout/vProcess5"/>
    <dgm:cxn modelId="{CB7C1995-8A18-4F3F-A94A-A5CBBC9A1FFD}" type="presParOf" srcId="{63D2EE5B-2FFB-4AC0-A695-7EA8264DB133}" destId="{313D9ED1-23C1-4727-B1FD-84C826DDE218}" srcOrd="0" destOrd="0" presId="urn:microsoft.com/office/officeart/2005/8/layout/vProcess5"/>
    <dgm:cxn modelId="{E95680B1-0FA2-4D71-857A-B26D6F953BA6}" type="presParOf" srcId="{63D2EE5B-2FFB-4AC0-A695-7EA8264DB133}" destId="{9B5D45C7-1FC4-4818-97FF-E545B29792A4}" srcOrd="1" destOrd="0" presId="urn:microsoft.com/office/officeart/2005/8/layout/vProcess5"/>
    <dgm:cxn modelId="{E3358FA0-A8DD-48C5-9136-3C00BFFCDBD1}" type="presParOf" srcId="{63D2EE5B-2FFB-4AC0-A695-7EA8264DB133}" destId="{052802C9-FFA3-4D84-A054-2649BACACA6C}" srcOrd="2" destOrd="0" presId="urn:microsoft.com/office/officeart/2005/8/layout/vProcess5"/>
    <dgm:cxn modelId="{D71BA8F2-5D60-4579-B291-1C3A6D35D561}" type="presParOf" srcId="{63D2EE5B-2FFB-4AC0-A695-7EA8264DB133}" destId="{6C725F17-186B-4005-95B3-F3A9637F3684}" srcOrd="3" destOrd="0" presId="urn:microsoft.com/office/officeart/2005/8/layout/vProcess5"/>
    <dgm:cxn modelId="{4D59D498-0777-4B55-B416-646CAC2F47DB}" type="presParOf" srcId="{63D2EE5B-2FFB-4AC0-A695-7EA8264DB133}" destId="{B93B7ED0-63C3-48B9-9299-D7D35CB8F407}" srcOrd="4" destOrd="0" presId="urn:microsoft.com/office/officeart/2005/8/layout/vProcess5"/>
    <dgm:cxn modelId="{B1E42C6B-71F8-4C14-B0D5-19AF3862214B}" type="presParOf" srcId="{63D2EE5B-2FFB-4AC0-A695-7EA8264DB133}" destId="{F92863B2-4F59-42BF-85C1-0309CA833ED7}" srcOrd="5" destOrd="0" presId="urn:microsoft.com/office/officeart/2005/8/layout/vProcess5"/>
    <dgm:cxn modelId="{ADE19549-5FAF-4A36-A0E2-4C423EBD3859}" type="presParOf" srcId="{63D2EE5B-2FFB-4AC0-A695-7EA8264DB133}" destId="{93D5A42A-27E3-4C27-A6C8-2286394D6E92}" srcOrd="6" destOrd="0" presId="urn:microsoft.com/office/officeart/2005/8/layout/vProcess5"/>
    <dgm:cxn modelId="{DDBB5BB6-FE25-4269-9205-A2AEDF5FED45}" type="presParOf" srcId="{63D2EE5B-2FFB-4AC0-A695-7EA8264DB133}" destId="{61EB8DBE-F70B-4DF4-B5CA-AEC4D4F109E4}" srcOrd="7" destOrd="0" presId="urn:microsoft.com/office/officeart/2005/8/layout/vProcess5"/>
    <dgm:cxn modelId="{3B0B0762-CEA8-4D79-AB70-DEE0EA059D22}" type="presParOf" srcId="{63D2EE5B-2FFB-4AC0-A695-7EA8264DB133}" destId="{2936CC74-AA07-4DB8-B223-0C846056A4C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7D6026-D720-42A9-9FBA-B119109682D0}"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55DAC3F5-9EE4-4799-B4EC-7002615FC675}">
      <dgm:prSet/>
      <dgm:spPr/>
      <dgm:t>
        <a:bodyPr/>
        <a:lstStyle/>
        <a:p>
          <a:r>
            <a:rPr lang="en-US"/>
            <a:t>More AI/AN youth experience significant injury from trauma  (11.8% versus 4.1% of white children)</a:t>
          </a:r>
        </a:p>
      </dgm:t>
    </dgm:pt>
    <dgm:pt modelId="{9BA9E21E-0B9E-4014-ACD0-A55D6718B700}" type="parTrans" cxnId="{4D221586-A9CA-427D-A41F-D92A149BFB06}">
      <dgm:prSet/>
      <dgm:spPr/>
      <dgm:t>
        <a:bodyPr/>
        <a:lstStyle/>
        <a:p>
          <a:endParaRPr lang="en-US"/>
        </a:p>
      </dgm:t>
    </dgm:pt>
    <dgm:pt modelId="{050775C0-7BDC-4B71-A128-61E6ED2D8F09}" type="sibTrans" cxnId="{4D221586-A9CA-427D-A41F-D92A149BFB06}">
      <dgm:prSet/>
      <dgm:spPr/>
      <dgm:t>
        <a:bodyPr/>
        <a:lstStyle/>
        <a:p>
          <a:endParaRPr lang="en-US"/>
        </a:p>
      </dgm:t>
    </dgm:pt>
    <dgm:pt modelId="{AC531328-EE94-489F-9C73-2D41877CB2AD}">
      <dgm:prSet/>
      <dgm:spPr/>
      <dgm:t>
        <a:bodyPr/>
        <a:lstStyle/>
        <a:p>
          <a:r>
            <a:rPr lang="en-US"/>
            <a:t>#MMIW – AI/AN girls experience staggering rates of violence</a:t>
          </a:r>
        </a:p>
      </dgm:t>
    </dgm:pt>
    <dgm:pt modelId="{F00BF0C6-5D46-4FD3-A89C-5E4795CAC5B1}" type="parTrans" cxnId="{1D415252-E5D1-4507-BD51-E47F56E7177C}">
      <dgm:prSet/>
      <dgm:spPr/>
      <dgm:t>
        <a:bodyPr/>
        <a:lstStyle/>
        <a:p>
          <a:endParaRPr lang="en-US"/>
        </a:p>
      </dgm:t>
    </dgm:pt>
    <dgm:pt modelId="{71CAB8A9-4E96-45E7-9B5D-A3197D93DD2D}" type="sibTrans" cxnId="{1D415252-E5D1-4507-BD51-E47F56E7177C}">
      <dgm:prSet/>
      <dgm:spPr/>
      <dgm:t>
        <a:bodyPr/>
        <a:lstStyle/>
        <a:p>
          <a:endParaRPr lang="en-US"/>
        </a:p>
      </dgm:t>
    </dgm:pt>
    <dgm:pt modelId="{3EBBF4D7-826D-4030-8AE7-6DB04D833FDF}" type="pres">
      <dgm:prSet presAssocID="{B37D6026-D720-42A9-9FBA-B119109682D0}" presName="Name0" presStyleCnt="0">
        <dgm:presLayoutVars>
          <dgm:dir/>
          <dgm:resizeHandles val="exact"/>
        </dgm:presLayoutVars>
      </dgm:prSet>
      <dgm:spPr/>
    </dgm:pt>
    <dgm:pt modelId="{56948C95-8185-43AB-988E-2D503E189F51}" type="pres">
      <dgm:prSet presAssocID="{55DAC3F5-9EE4-4799-B4EC-7002615FC675}" presName="parTxOnly" presStyleLbl="node1" presStyleIdx="0" presStyleCnt="2">
        <dgm:presLayoutVars>
          <dgm:bulletEnabled val="1"/>
        </dgm:presLayoutVars>
      </dgm:prSet>
      <dgm:spPr/>
    </dgm:pt>
    <dgm:pt modelId="{05B1B62D-0413-43B7-B62B-EDF1408BAAF4}" type="pres">
      <dgm:prSet presAssocID="{050775C0-7BDC-4B71-A128-61E6ED2D8F09}" presName="parSpace" presStyleCnt="0"/>
      <dgm:spPr/>
    </dgm:pt>
    <dgm:pt modelId="{478F7D4A-5F91-4F79-8248-ADD803F48C1F}" type="pres">
      <dgm:prSet presAssocID="{AC531328-EE94-489F-9C73-2D41877CB2AD}" presName="parTxOnly" presStyleLbl="node1" presStyleIdx="1" presStyleCnt="2">
        <dgm:presLayoutVars>
          <dgm:bulletEnabled val="1"/>
        </dgm:presLayoutVars>
      </dgm:prSet>
      <dgm:spPr/>
    </dgm:pt>
  </dgm:ptLst>
  <dgm:cxnLst>
    <dgm:cxn modelId="{1D415252-E5D1-4507-BD51-E47F56E7177C}" srcId="{B37D6026-D720-42A9-9FBA-B119109682D0}" destId="{AC531328-EE94-489F-9C73-2D41877CB2AD}" srcOrd="1" destOrd="0" parTransId="{F00BF0C6-5D46-4FD3-A89C-5E4795CAC5B1}" sibTransId="{71CAB8A9-4E96-45E7-9B5D-A3197D93DD2D}"/>
    <dgm:cxn modelId="{4D221586-A9CA-427D-A41F-D92A149BFB06}" srcId="{B37D6026-D720-42A9-9FBA-B119109682D0}" destId="{55DAC3F5-9EE4-4799-B4EC-7002615FC675}" srcOrd="0" destOrd="0" parTransId="{9BA9E21E-0B9E-4014-ACD0-A55D6718B700}" sibTransId="{050775C0-7BDC-4B71-A128-61E6ED2D8F09}"/>
    <dgm:cxn modelId="{0E224991-1459-4574-9899-B550D46921D7}" type="presOf" srcId="{55DAC3F5-9EE4-4799-B4EC-7002615FC675}" destId="{56948C95-8185-43AB-988E-2D503E189F51}" srcOrd="0" destOrd="0" presId="urn:microsoft.com/office/officeart/2005/8/layout/hChevron3"/>
    <dgm:cxn modelId="{DC5B85DA-1102-49FD-9B88-500C387FA8AF}" type="presOf" srcId="{B37D6026-D720-42A9-9FBA-B119109682D0}" destId="{3EBBF4D7-826D-4030-8AE7-6DB04D833FDF}" srcOrd="0" destOrd="0" presId="urn:microsoft.com/office/officeart/2005/8/layout/hChevron3"/>
    <dgm:cxn modelId="{A25D0DEA-1A73-4F16-98BF-E81838704FA3}" type="presOf" srcId="{AC531328-EE94-489F-9C73-2D41877CB2AD}" destId="{478F7D4A-5F91-4F79-8248-ADD803F48C1F}" srcOrd="0" destOrd="0" presId="urn:microsoft.com/office/officeart/2005/8/layout/hChevron3"/>
    <dgm:cxn modelId="{C0B145E1-00BC-47A3-A244-EC4E2FA63DEB}" type="presParOf" srcId="{3EBBF4D7-826D-4030-8AE7-6DB04D833FDF}" destId="{56948C95-8185-43AB-988E-2D503E189F51}" srcOrd="0" destOrd="0" presId="urn:microsoft.com/office/officeart/2005/8/layout/hChevron3"/>
    <dgm:cxn modelId="{404B8360-B4B1-47AA-8C13-A7666A287C36}" type="presParOf" srcId="{3EBBF4D7-826D-4030-8AE7-6DB04D833FDF}" destId="{05B1B62D-0413-43B7-B62B-EDF1408BAAF4}" srcOrd="1" destOrd="0" presId="urn:microsoft.com/office/officeart/2005/8/layout/hChevron3"/>
    <dgm:cxn modelId="{CE78B45B-908F-4F24-8CDC-F88852E2D8ED}" type="presParOf" srcId="{3EBBF4D7-826D-4030-8AE7-6DB04D833FDF}" destId="{478F7D4A-5F91-4F79-8248-ADD803F48C1F}"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F30CF-205A-4281-B919-B14701C99EAE}" type="doc">
      <dgm:prSet loTypeId="urn:microsoft.com/office/officeart/2005/8/layout/bProcess2" loCatId="process" qsTypeId="urn:microsoft.com/office/officeart/2005/8/quickstyle/simple1" qsCatId="simple" csTypeId="urn:microsoft.com/office/officeart/2005/8/colors/accent1_2" csCatId="accent1"/>
      <dgm:spPr/>
      <dgm:t>
        <a:bodyPr/>
        <a:lstStyle/>
        <a:p>
          <a:endParaRPr lang="en-US"/>
        </a:p>
      </dgm:t>
    </dgm:pt>
    <dgm:pt modelId="{B05595A0-552B-4B2E-B4C3-478A65266D1F}">
      <dgm:prSet/>
      <dgm:spPr/>
      <dgm:t>
        <a:bodyPr/>
        <a:lstStyle/>
        <a:p>
          <a:r>
            <a:rPr lang="en-US"/>
            <a:t>AI/AN youth are referred for child protection services more often than other children</a:t>
          </a:r>
        </a:p>
      </dgm:t>
    </dgm:pt>
    <dgm:pt modelId="{969FAEB8-6D47-43D2-A764-3BEDC3176EA0}" type="parTrans" cxnId="{0F09B061-35A4-4525-B6A1-6921293F9C90}">
      <dgm:prSet/>
      <dgm:spPr/>
      <dgm:t>
        <a:bodyPr/>
        <a:lstStyle/>
        <a:p>
          <a:endParaRPr lang="en-US"/>
        </a:p>
      </dgm:t>
    </dgm:pt>
    <dgm:pt modelId="{017DD1CD-BB7C-4AB7-A625-DC8A67972D37}" type="sibTrans" cxnId="{0F09B061-35A4-4525-B6A1-6921293F9C90}">
      <dgm:prSet/>
      <dgm:spPr/>
      <dgm:t>
        <a:bodyPr/>
        <a:lstStyle/>
        <a:p>
          <a:endParaRPr lang="en-US"/>
        </a:p>
      </dgm:t>
    </dgm:pt>
    <dgm:pt modelId="{EB5B3757-8E06-4F7A-842A-D765EBDADF40}">
      <dgm:prSet/>
      <dgm:spPr/>
      <dgm:t>
        <a:bodyPr/>
        <a:lstStyle/>
        <a:p>
          <a:r>
            <a:rPr lang="en-US"/>
            <a:t>Those AI/AN children in foster care are more likely to have special health care needs</a:t>
          </a:r>
        </a:p>
      </dgm:t>
    </dgm:pt>
    <dgm:pt modelId="{7207BDA5-713B-4B24-B623-F3F316E3C497}" type="parTrans" cxnId="{2A42875B-E4DA-4DD7-80DD-003C336FF438}">
      <dgm:prSet/>
      <dgm:spPr/>
      <dgm:t>
        <a:bodyPr/>
        <a:lstStyle/>
        <a:p>
          <a:endParaRPr lang="en-US"/>
        </a:p>
      </dgm:t>
    </dgm:pt>
    <dgm:pt modelId="{7DC63BE7-D341-4784-9ABD-29B3E0E272E1}" type="sibTrans" cxnId="{2A42875B-E4DA-4DD7-80DD-003C336FF438}">
      <dgm:prSet/>
      <dgm:spPr/>
      <dgm:t>
        <a:bodyPr/>
        <a:lstStyle/>
        <a:p>
          <a:endParaRPr lang="en-US"/>
        </a:p>
      </dgm:t>
    </dgm:pt>
    <dgm:pt modelId="{CCCC0955-8809-45D6-9C2A-B5AA99AC4A0D}" type="pres">
      <dgm:prSet presAssocID="{707F30CF-205A-4281-B919-B14701C99EAE}" presName="diagram" presStyleCnt="0">
        <dgm:presLayoutVars>
          <dgm:dir/>
          <dgm:resizeHandles/>
        </dgm:presLayoutVars>
      </dgm:prSet>
      <dgm:spPr/>
    </dgm:pt>
    <dgm:pt modelId="{C17C995F-F73C-45A5-9056-3C67991C5706}" type="pres">
      <dgm:prSet presAssocID="{B05595A0-552B-4B2E-B4C3-478A65266D1F}" presName="firstNode" presStyleLbl="node1" presStyleIdx="0" presStyleCnt="2">
        <dgm:presLayoutVars>
          <dgm:bulletEnabled val="1"/>
        </dgm:presLayoutVars>
      </dgm:prSet>
      <dgm:spPr/>
    </dgm:pt>
    <dgm:pt modelId="{F06EE2F4-FD1C-4079-AE7F-22B75D7B6673}" type="pres">
      <dgm:prSet presAssocID="{017DD1CD-BB7C-4AB7-A625-DC8A67972D37}" presName="sibTrans" presStyleLbl="sibTrans2D1" presStyleIdx="0" presStyleCnt="1"/>
      <dgm:spPr/>
    </dgm:pt>
    <dgm:pt modelId="{606EC170-5F6E-4B94-8707-09E0B9AB8C1A}" type="pres">
      <dgm:prSet presAssocID="{EB5B3757-8E06-4F7A-842A-D765EBDADF40}" presName="lastNode" presStyleLbl="node1" presStyleIdx="1" presStyleCnt="2">
        <dgm:presLayoutVars>
          <dgm:bulletEnabled val="1"/>
        </dgm:presLayoutVars>
      </dgm:prSet>
      <dgm:spPr/>
    </dgm:pt>
  </dgm:ptLst>
  <dgm:cxnLst>
    <dgm:cxn modelId="{2A42875B-E4DA-4DD7-80DD-003C336FF438}" srcId="{707F30CF-205A-4281-B919-B14701C99EAE}" destId="{EB5B3757-8E06-4F7A-842A-D765EBDADF40}" srcOrd="1" destOrd="0" parTransId="{7207BDA5-713B-4B24-B623-F3F316E3C497}" sibTransId="{7DC63BE7-D341-4784-9ABD-29B3E0E272E1}"/>
    <dgm:cxn modelId="{0F09B061-35A4-4525-B6A1-6921293F9C90}" srcId="{707F30CF-205A-4281-B919-B14701C99EAE}" destId="{B05595A0-552B-4B2E-B4C3-478A65266D1F}" srcOrd="0" destOrd="0" parTransId="{969FAEB8-6D47-43D2-A764-3BEDC3176EA0}" sibTransId="{017DD1CD-BB7C-4AB7-A625-DC8A67972D37}"/>
    <dgm:cxn modelId="{6DA76865-D78F-4AB2-830D-2988AB4DC4B6}" type="presOf" srcId="{017DD1CD-BB7C-4AB7-A625-DC8A67972D37}" destId="{F06EE2F4-FD1C-4079-AE7F-22B75D7B6673}" srcOrd="0" destOrd="0" presId="urn:microsoft.com/office/officeart/2005/8/layout/bProcess2"/>
    <dgm:cxn modelId="{60980AA4-AEDD-4600-BEDE-E1992800CBA1}" type="presOf" srcId="{EB5B3757-8E06-4F7A-842A-D765EBDADF40}" destId="{606EC170-5F6E-4B94-8707-09E0B9AB8C1A}" srcOrd="0" destOrd="0" presId="urn:microsoft.com/office/officeart/2005/8/layout/bProcess2"/>
    <dgm:cxn modelId="{B87B25C3-B46A-4CEF-B754-A3BE2F9C0122}" type="presOf" srcId="{B05595A0-552B-4B2E-B4C3-478A65266D1F}" destId="{C17C995F-F73C-45A5-9056-3C67991C5706}" srcOrd="0" destOrd="0" presId="urn:microsoft.com/office/officeart/2005/8/layout/bProcess2"/>
    <dgm:cxn modelId="{C21C1AD7-B317-4F44-BF5D-DC3AB305D662}" type="presOf" srcId="{707F30CF-205A-4281-B919-B14701C99EAE}" destId="{CCCC0955-8809-45D6-9C2A-B5AA99AC4A0D}" srcOrd="0" destOrd="0" presId="urn:microsoft.com/office/officeart/2005/8/layout/bProcess2"/>
    <dgm:cxn modelId="{51C86E80-D6FD-4979-8789-1A8731A61D9E}" type="presParOf" srcId="{CCCC0955-8809-45D6-9C2A-B5AA99AC4A0D}" destId="{C17C995F-F73C-45A5-9056-3C67991C5706}" srcOrd="0" destOrd="0" presId="urn:microsoft.com/office/officeart/2005/8/layout/bProcess2"/>
    <dgm:cxn modelId="{9ACB722F-226E-4C1C-AF5A-8204F471FD12}" type="presParOf" srcId="{CCCC0955-8809-45D6-9C2A-B5AA99AC4A0D}" destId="{F06EE2F4-FD1C-4079-AE7F-22B75D7B6673}" srcOrd="1" destOrd="0" presId="urn:microsoft.com/office/officeart/2005/8/layout/bProcess2"/>
    <dgm:cxn modelId="{34C5D324-7850-43C4-90AB-D0FDFBE2D913}" type="presParOf" srcId="{CCCC0955-8809-45D6-9C2A-B5AA99AC4A0D}" destId="{606EC170-5F6E-4B94-8707-09E0B9AB8C1A}"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8FAE9A-8727-4FDC-A127-AF5EDA804E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A0E17E-A7D6-4B8B-8865-BA00A5636231}">
      <dgm:prSet/>
      <dgm:spPr/>
      <dgm:t>
        <a:bodyPr/>
        <a:lstStyle/>
        <a:p>
          <a:r>
            <a:rPr lang="en-US"/>
            <a:t>Many AI/AN children receive health care services outside of the IHS</a:t>
          </a:r>
        </a:p>
      </dgm:t>
    </dgm:pt>
    <dgm:pt modelId="{BC855CA9-6100-45FD-929F-3FD18BC3DB9A}" type="parTrans" cxnId="{3C1103E1-2687-40FA-8C1F-73A1B2DB1F17}">
      <dgm:prSet/>
      <dgm:spPr/>
      <dgm:t>
        <a:bodyPr/>
        <a:lstStyle/>
        <a:p>
          <a:endParaRPr lang="en-US"/>
        </a:p>
      </dgm:t>
    </dgm:pt>
    <dgm:pt modelId="{6077B549-95D2-4AF6-8FED-FA51F7E1207F}" type="sibTrans" cxnId="{3C1103E1-2687-40FA-8C1F-73A1B2DB1F17}">
      <dgm:prSet/>
      <dgm:spPr/>
      <dgm:t>
        <a:bodyPr/>
        <a:lstStyle/>
        <a:p>
          <a:endParaRPr lang="en-US"/>
        </a:p>
      </dgm:t>
    </dgm:pt>
    <dgm:pt modelId="{F96E88C8-E82F-43E0-9E7B-7A4B90F0FC00}">
      <dgm:prSet/>
      <dgm:spPr/>
      <dgm:t>
        <a:bodyPr/>
        <a:lstStyle/>
        <a:p>
          <a:r>
            <a:rPr lang="en-US"/>
            <a:t>Some &gt;300,000 AI/AN children and adolescents are covered by Medicaid</a:t>
          </a:r>
        </a:p>
      </dgm:t>
    </dgm:pt>
    <dgm:pt modelId="{619D7B36-E724-4189-9DA3-35428EE3F1BD}" type="parTrans" cxnId="{F8AB4101-DCA2-4FE4-BF00-3B8A6C889FF7}">
      <dgm:prSet/>
      <dgm:spPr/>
      <dgm:t>
        <a:bodyPr/>
        <a:lstStyle/>
        <a:p>
          <a:endParaRPr lang="en-US"/>
        </a:p>
      </dgm:t>
    </dgm:pt>
    <dgm:pt modelId="{81DC901E-303E-4D0C-BDFB-C0DDEFCDFC78}" type="sibTrans" cxnId="{F8AB4101-DCA2-4FE4-BF00-3B8A6C889FF7}">
      <dgm:prSet/>
      <dgm:spPr/>
      <dgm:t>
        <a:bodyPr/>
        <a:lstStyle/>
        <a:p>
          <a:endParaRPr lang="en-US"/>
        </a:p>
      </dgm:t>
    </dgm:pt>
    <dgm:pt modelId="{A95DA98A-63C9-4640-B301-2A9197284F04}">
      <dgm:prSet/>
      <dgm:spPr/>
      <dgm:t>
        <a:bodyPr/>
        <a:lstStyle/>
        <a:p>
          <a:r>
            <a:rPr lang="en-US"/>
            <a:t>Medicaid payment rates directly tied to the likelihood of practices accepting Medicaid patients</a:t>
          </a:r>
        </a:p>
      </dgm:t>
    </dgm:pt>
    <dgm:pt modelId="{2B75DB58-5FA1-425F-95CF-BFB1B8355662}" type="parTrans" cxnId="{B32EAC44-657C-47B0-9B4E-A2DBE23C1F89}">
      <dgm:prSet/>
      <dgm:spPr/>
      <dgm:t>
        <a:bodyPr/>
        <a:lstStyle/>
        <a:p>
          <a:endParaRPr lang="en-US"/>
        </a:p>
      </dgm:t>
    </dgm:pt>
    <dgm:pt modelId="{F07C1CD1-8673-4756-B6C6-AA38A3EA571F}" type="sibTrans" cxnId="{B32EAC44-657C-47B0-9B4E-A2DBE23C1F89}">
      <dgm:prSet/>
      <dgm:spPr/>
      <dgm:t>
        <a:bodyPr/>
        <a:lstStyle/>
        <a:p>
          <a:endParaRPr lang="en-US"/>
        </a:p>
      </dgm:t>
    </dgm:pt>
    <dgm:pt modelId="{80DEA474-10ED-4FF7-A980-B356E2850A93}" type="pres">
      <dgm:prSet presAssocID="{818FAE9A-8727-4FDC-A127-AF5EDA804ED9}" presName="linear" presStyleCnt="0">
        <dgm:presLayoutVars>
          <dgm:animLvl val="lvl"/>
          <dgm:resizeHandles val="exact"/>
        </dgm:presLayoutVars>
      </dgm:prSet>
      <dgm:spPr/>
    </dgm:pt>
    <dgm:pt modelId="{EF900BCF-2F00-4D70-B1D3-D52FBEE44C35}" type="pres">
      <dgm:prSet presAssocID="{D0A0E17E-A7D6-4B8B-8865-BA00A5636231}" presName="parentText" presStyleLbl="node1" presStyleIdx="0" presStyleCnt="3">
        <dgm:presLayoutVars>
          <dgm:chMax val="0"/>
          <dgm:bulletEnabled val="1"/>
        </dgm:presLayoutVars>
      </dgm:prSet>
      <dgm:spPr/>
    </dgm:pt>
    <dgm:pt modelId="{02879397-1038-4DC2-84AA-09D36A6C00C3}" type="pres">
      <dgm:prSet presAssocID="{6077B549-95D2-4AF6-8FED-FA51F7E1207F}" presName="spacer" presStyleCnt="0"/>
      <dgm:spPr/>
    </dgm:pt>
    <dgm:pt modelId="{6BB37F6B-7544-45A3-B315-C2A21C1E91F8}" type="pres">
      <dgm:prSet presAssocID="{F96E88C8-E82F-43E0-9E7B-7A4B90F0FC00}" presName="parentText" presStyleLbl="node1" presStyleIdx="1" presStyleCnt="3">
        <dgm:presLayoutVars>
          <dgm:chMax val="0"/>
          <dgm:bulletEnabled val="1"/>
        </dgm:presLayoutVars>
      </dgm:prSet>
      <dgm:spPr/>
    </dgm:pt>
    <dgm:pt modelId="{582FB553-9043-4CE4-B11B-E042AA4A1280}" type="pres">
      <dgm:prSet presAssocID="{81DC901E-303E-4D0C-BDFB-C0DDEFCDFC78}" presName="spacer" presStyleCnt="0"/>
      <dgm:spPr/>
    </dgm:pt>
    <dgm:pt modelId="{306F7255-02E6-4439-9170-573F4D2FEEA5}" type="pres">
      <dgm:prSet presAssocID="{A95DA98A-63C9-4640-B301-2A9197284F04}" presName="parentText" presStyleLbl="node1" presStyleIdx="2" presStyleCnt="3">
        <dgm:presLayoutVars>
          <dgm:chMax val="0"/>
          <dgm:bulletEnabled val="1"/>
        </dgm:presLayoutVars>
      </dgm:prSet>
      <dgm:spPr/>
    </dgm:pt>
  </dgm:ptLst>
  <dgm:cxnLst>
    <dgm:cxn modelId="{F8AB4101-DCA2-4FE4-BF00-3B8A6C889FF7}" srcId="{818FAE9A-8727-4FDC-A127-AF5EDA804ED9}" destId="{F96E88C8-E82F-43E0-9E7B-7A4B90F0FC00}" srcOrd="1" destOrd="0" parTransId="{619D7B36-E724-4189-9DA3-35428EE3F1BD}" sibTransId="{81DC901E-303E-4D0C-BDFB-C0DDEFCDFC78}"/>
    <dgm:cxn modelId="{13721B3A-61BB-40FB-A2EE-1EA11DA09318}" type="presOf" srcId="{818FAE9A-8727-4FDC-A127-AF5EDA804ED9}" destId="{80DEA474-10ED-4FF7-A980-B356E2850A93}" srcOrd="0" destOrd="0" presId="urn:microsoft.com/office/officeart/2005/8/layout/vList2"/>
    <dgm:cxn modelId="{B32EAC44-657C-47B0-9B4E-A2DBE23C1F89}" srcId="{818FAE9A-8727-4FDC-A127-AF5EDA804ED9}" destId="{A95DA98A-63C9-4640-B301-2A9197284F04}" srcOrd="2" destOrd="0" parTransId="{2B75DB58-5FA1-425F-95CF-BFB1B8355662}" sibTransId="{F07C1CD1-8673-4756-B6C6-AA38A3EA571F}"/>
    <dgm:cxn modelId="{BF0FFC53-1BDF-4F90-9C2A-0A4F0E7BEEFB}" type="presOf" srcId="{A95DA98A-63C9-4640-B301-2A9197284F04}" destId="{306F7255-02E6-4439-9170-573F4D2FEEA5}" srcOrd="0" destOrd="0" presId="urn:microsoft.com/office/officeart/2005/8/layout/vList2"/>
    <dgm:cxn modelId="{FD49DD75-7D32-4E67-8812-E6370D27C77B}" type="presOf" srcId="{F96E88C8-E82F-43E0-9E7B-7A4B90F0FC00}" destId="{6BB37F6B-7544-45A3-B315-C2A21C1E91F8}" srcOrd="0" destOrd="0" presId="urn:microsoft.com/office/officeart/2005/8/layout/vList2"/>
    <dgm:cxn modelId="{AB3C5BA3-6C87-4B6E-95AC-D970FA9D2C16}" type="presOf" srcId="{D0A0E17E-A7D6-4B8B-8865-BA00A5636231}" destId="{EF900BCF-2F00-4D70-B1D3-D52FBEE44C35}" srcOrd="0" destOrd="0" presId="urn:microsoft.com/office/officeart/2005/8/layout/vList2"/>
    <dgm:cxn modelId="{3C1103E1-2687-40FA-8C1F-73A1B2DB1F17}" srcId="{818FAE9A-8727-4FDC-A127-AF5EDA804ED9}" destId="{D0A0E17E-A7D6-4B8B-8865-BA00A5636231}" srcOrd="0" destOrd="0" parTransId="{BC855CA9-6100-45FD-929F-3FD18BC3DB9A}" sibTransId="{6077B549-95D2-4AF6-8FED-FA51F7E1207F}"/>
    <dgm:cxn modelId="{CC441CF5-1C39-48E5-8111-48550213DF14}" type="presParOf" srcId="{80DEA474-10ED-4FF7-A980-B356E2850A93}" destId="{EF900BCF-2F00-4D70-B1D3-D52FBEE44C35}" srcOrd="0" destOrd="0" presId="urn:microsoft.com/office/officeart/2005/8/layout/vList2"/>
    <dgm:cxn modelId="{13799050-DDBF-4075-9F10-DF8D8B6F4377}" type="presParOf" srcId="{80DEA474-10ED-4FF7-A980-B356E2850A93}" destId="{02879397-1038-4DC2-84AA-09D36A6C00C3}" srcOrd="1" destOrd="0" presId="urn:microsoft.com/office/officeart/2005/8/layout/vList2"/>
    <dgm:cxn modelId="{5E467B58-17E8-4BA5-ABBF-2ADC0A0ED6CB}" type="presParOf" srcId="{80DEA474-10ED-4FF7-A980-B356E2850A93}" destId="{6BB37F6B-7544-45A3-B315-C2A21C1E91F8}" srcOrd="2" destOrd="0" presId="urn:microsoft.com/office/officeart/2005/8/layout/vList2"/>
    <dgm:cxn modelId="{4A7709D8-1C86-4DFF-9855-7D43EF7111C2}" type="presParOf" srcId="{80DEA474-10ED-4FF7-A980-B356E2850A93}" destId="{582FB553-9043-4CE4-B11B-E042AA4A1280}" srcOrd="3" destOrd="0" presId="urn:microsoft.com/office/officeart/2005/8/layout/vList2"/>
    <dgm:cxn modelId="{6C46B2D7-EEF7-4490-AC38-50A439EF652C}" type="presParOf" srcId="{80DEA474-10ED-4FF7-A980-B356E2850A93}" destId="{306F7255-02E6-4439-9170-573F4D2FEE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12916-156F-4B20-9A02-23BCB7D99FDE}">
      <dsp:nvSpPr>
        <dsp:cNvPr id="0" name=""/>
        <dsp:cNvSpPr/>
      </dsp:nvSpPr>
      <dsp:spPr>
        <a:xfrm>
          <a:off x="0" y="96419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BE47D-34E5-49EF-ACA4-6C2D81D60EF4}">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471 AI children from Wisconsin, aged 5-8</a:t>
          </a:r>
        </a:p>
      </dsp:txBody>
      <dsp:txXfrm>
        <a:off x="366939" y="1315414"/>
        <a:ext cx="2723696" cy="1691139"/>
      </dsp:txXfrm>
    </dsp:sp>
    <dsp:sp modelId="{58845FD5-4EFC-4AFE-A77D-891EECDAB6FF}">
      <dsp:nvSpPr>
        <dsp:cNvPr id="0" name=""/>
        <dsp:cNvSpPr/>
      </dsp:nvSpPr>
      <dsp:spPr>
        <a:xfrm>
          <a:off x="3457574" y="96419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AA063-6352-442E-AB03-29F4A3F4AF29}">
      <dsp:nvSpPr>
        <dsp:cNvPr id="0" name=""/>
        <dsp:cNvSpPr/>
      </dsp:nvSpPr>
      <dsp:spPr>
        <a:xfrm>
          <a:off x="3771899"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47% were overweight or obese</a:t>
          </a:r>
        </a:p>
      </dsp:txBody>
      <dsp:txXfrm>
        <a:off x="3824513" y="1315414"/>
        <a:ext cx="2723696" cy="1691139"/>
      </dsp:txXfrm>
    </dsp:sp>
    <dsp:sp modelId="{F51A95CD-34A7-44C9-A792-7B479A58B41B}">
      <dsp:nvSpPr>
        <dsp:cNvPr id="0" name=""/>
        <dsp:cNvSpPr/>
      </dsp:nvSpPr>
      <dsp:spPr>
        <a:xfrm>
          <a:off x="6915149" y="96419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DF19B-0AD1-457F-BD96-DE63DFB91AA3}">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BMI largely determined by age 1</a:t>
          </a:r>
          <a:endParaRPr lang="en-US" sz="2900" kern="1200"/>
        </a:p>
      </dsp:txBody>
      <dsp:txXfrm>
        <a:off x="7282089" y="1315414"/>
        <a:ext cx="2723696" cy="169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7A29-96F4-4925-AC5C-FC2D7C962EBB}">
      <dsp:nvSpPr>
        <dsp:cNvPr id="0" name=""/>
        <dsp:cNvSpPr/>
      </dsp:nvSpPr>
      <dsp:spPr>
        <a:xfrm rot="16200000">
          <a:off x="1309" y="982"/>
          <a:ext cx="4022377" cy="4022377"/>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Although AI/AN women have the second-lowest prevalence of breastfeeding initiation, those who did so for 6 months, tended to continue through infancy. </a:t>
          </a:r>
        </a:p>
      </dsp:txBody>
      <dsp:txXfrm rot="5400000">
        <a:off x="1309" y="1006576"/>
        <a:ext cx="3318461" cy="2011189"/>
      </dsp:txXfrm>
    </dsp:sp>
    <dsp:sp modelId="{36BA9B84-EE91-4A17-B996-C0BFC9B1661E}">
      <dsp:nvSpPr>
        <dsp:cNvPr id="0" name=""/>
        <dsp:cNvSpPr/>
      </dsp:nvSpPr>
      <dsp:spPr>
        <a:xfrm rot="5400000">
          <a:off x="6034727" y="491"/>
          <a:ext cx="4022377" cy="4022377"/>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Furthermore, a lower BMI was observed in AI adolescents who were breastfed for &gt;6 months</a:t>
          </a:r>
        </a:p>
      </dsp:txBody>
      <dsp:txXfrm rot="-5400000">
        <a:off x="6738643" y="1006085"/>
        <a:ext cx="3318461" cy="2011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45C7-1FC4-4818-97FF-E545B29792A4}">
      <dsp:nvSpPr>
        <dsp:cNvPr id="0" name=""/>
        <dsp:cNvSpPr/>
      </dsp:nvSpPr>
      <dsp:spPr>
        <a:xfrm>
          <a:off x="0" y="0"/>
          <a:ext cx="854964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Suicide is the second-leading cause of death for all youth aged 10 to 24 years</a:t>
          </a:r>
        </a:p>
      </dsp:txBody>
      <dsp:txXfrm>
        <a:off x="35352" y="35352"/>
        <a:ext cx="7247184" cy="1136304"/>
      </dsp:txXfrm>
    </dsp:sp>
    <dsp:sp modelId="{052802C9-FFA3-4D84-A054-2649BACACA6C}">
      <dsp:nvSpPr>
        <dsp:cNvPr id="0" name=""/>
        <dsp:cNvSpPr/>
      </dsp:nvSpPr>
      <dsp:spPr>
        <a:xfrm>
          <a:off x="754379" y="1408176"/>
          <a:ext cx="854964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Mortality is 1.5x higher for AI/AN youth</a:t>
          </a:r>
        </a:p>
        <a:p>
          <a:pPr marL="171450" lvl="1" indent="-171450" algn="l" defTabSz="844550">
            <a:lnSpc>
              <a:spcPct val="90000"/>
            </a:lnSpc>
            <a:spcBef>
              <a:spcPct val="0"/>
            </a:spcBef>
            <a:spcAft>
              <a:spcPct val="15000"/>
            </a:spcAft>
            <a:buChar char="•"/>
          </a:pPr>
          <a:r>
            <a:rPr lang="en-US" sz="1900" kern="1200"/>
            <a:t>There is intertribal variation in AI/AN suicide mortality</a:t>
          </a:r>
        </a:p>
      </dsp:txBody>
      <dsp:txXfrm>
        <a:off x="789731" y="1443528"/>
        <a:ext cx="6940000" cy="1136304"/>
      </dsp:txXfrm>
    </dsp:sp>
    <dsp:sp modelId="{6C725F17-186B-4005-95B3-F3A9637F3684}">
      <dsp:nvSpPr>
        <dsp:cNvPr id="0" name=""/>
        <dsp:cNvSpPr/>
      </dsp:nvSpPr>
      <dsp:spPr>
        <a:xfrm>
          <a:off x="1508759" y="2816352"/>
          <a:ext cx="854964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ACEs increase lifetime suicide attempt in AI/AN youth</a:t>
          </a:r>
        </a:p>
        <a:p>
          <a:pPr marL="171450" lvl="1" indent="-171450" algn="l" defTabSz="844550">
            <a:lnSpc>
              <a:spcPct val="90000"/>
            </a:lnSpc>
            <a:spcBef>
              <a:spcPct val="0"/>
            </a:spcBef>
            <a:spcAft>
              <a:spcPct val="15000"/>
            </a:spcAft>
            <a:buChar char="•"/>
          </a:pPr>
          <a:r>
            <a:rPr lang="en-US" sz="1900" kern="1200"/>
            <a:t>37% increase in attempts with each ACE point</a:t>
          </a:r>
        </a:p>
      </dsp:txBody>
      <dsp:txXfrm>
        <a:off x="1544111" y="2851704"/>
        <a:ext cx="6940000" cy="1136304"/>
      </dsp:txXfrm>
    </dsp:sp>
    <dsp:sp modelId="{B93B7ED0-63C3-48B9-9299-D7D35CB8F407}">
      <dsp:nvSpPr>
        <dsp:cNvPr id="0" name=""/>
        <dsp:cNvSpPr/>
      </dsp:nvSpPr>
      <dsp:spPr>
        <a:xfrm>
          <a:off x="7765084" y="915314"/>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941609" y="915314"/>
        <a:ext cx="431505" cy="590378"/>
      </dsp:txXfrm>
    </dsp:sp>
    <dsp:sp modelId="{F92863B2-4F59-42BF-85C1-0309CA833ED7}">
      <dsp:nvSpPr>
        <dsp:cNvPr id="0" name=""/>
        <dsp:cNvSpPr/>
      </dsp:nvSpPr>
      <dsp:spPr>
        <a:xfrm>
          <a:off x="8519464" y="2315443"/>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695989" y="2315443"/>
        <a:ext cx="431505" cy="59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48C95-8185-43AB-988E-2D503E189F51}">
      <dsp:nvSpPr>
        <dsp:cNvPr id="0" name=""/>
        <dsp:cNvSpPr/>
      </dsp:nvSpPr>
      <dsp:spPr>
        <a:xfrm>
          <a:off x="7858" y="895826"/>
          <a:ext cx="5579268" cy="223170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t>More AI/AN youth experience significant injury from trauma  (11.8% versus 4.1% of white children)</a:t>
          </a:r>
        </a:p>
      </dsp:txBody>
      <dsp:txXfrm>
        <a:off x="7858" y="895826"/>
        <a:ext cx="5021341" cy="2231707"/>
      </dsp:txXfrm>
    </dsp:sp>
    <dsp:sp modelId="{478F7D4A-5F91-4F79-8248-ADD803F48C1F}">
      <dsp:nvSpPr>
        <dsp:cNvPr id="0" name=""/>
        <dsp:cNvSpPr/>
      </dsp:nvSpPr>
      <dsp:spPr>
        <a:xfrm>
          <a:off x="4471273" y="895826"/>
          <a:ext cx="5579268" cy="223170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t>#MMIW – AI/AN girls experience staggering rates of violence</a:t>
          </a:r>
        </a:p>
      </dsp:txBody>
      <dsp:txXfrm>
        <a:off x="5587127" y="895826"/>
        <a:ext cx="3347561" cy="2231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C995F-F73C-45A5-9056-3C67991C5706}">
      <dsp:nvSpPr>
        <dsp:cNvPr id="0" name=""/>
        <dsp:cNvSpPr/>
      </dsp:nvSpPr>
      <dsp:spPr>
        <a:xfrm>
          <a:off x="1227" y="491"/>
          <a:ext cx="4022377" cy="4022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AI/AN youth are referred for child protection services more often than other children</a:t>
          </a:r>
        </a:p>
      </dsp:txBody>
      <dsp:txXfrm>
        <a:off x="590290" y="589554"/>
        <a:ext cx="2844251" cy="2844251"/>
      </dsp:txXfrm>
    </dsp:sp>
    <dsp:sp modelId="{F06EE2F4-FD1C-4079-AE7F-22B75D7B6673}">
      <dsp:nvSpPr>
        <dsp:cNvPr id="0" name=""/>
        <dsp:cNvSpPr/>
      </dsp:nvSpPr>
      <dsp:spPr>
        <a:xfrm rot="5400000">
          <a:off x="4355451" y="1478714"/>
          <a:ext cx="1407832" cy="1065930"/>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EC170-5F6E-4B94-8707-09E0B9AB8C1A}">
      <dsp:nvSpPr>
        <dsp:cNvPr id="0" name=""/>
        <dsp:cNvSpPr/>
      </dsp:nvSpPr>
      <dsp:spPr>
        <a:xfrm>
          <a:off x="6034794" y="491"/>
          <a:ext cx="4022377" cy="4022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Those AI/AN children in foster care are more likely to have special health care needs</a:t>
          </a:r>
        </a:p>
      </dsp:txBody>
      <dsp:txXfrm>
        <a:off x="6623857" y="589554"/>
        <a:ext cx="2844251" cy="2844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0BCF-2F00-4D70-B1D3-D52FBEE44C35}">
      <dsp:nvSpPr>
        <dsp:cNvPr id="0" name=""/>
        <dsp:cNvSpPr/>
      </dsp:nvSpPr>
      <dsp:spPr>
        <a:xfrm>
          <a:off x="0" y="47645"/>
          <a:ext cx="6797675" cy="17901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Many AI/AN children receive health care services outside of the IHS</a:t>
          </a:r>
        </a:p>
      </dsp:txBody>
      <dsp:txXfrm>
        <a:off x="87385" y="135030"/>
        <a:ext cx="6622905" cy="1615330"/>
      </dsp:txXfrm>
    </dsp:sp>
    <dsp:sp modelId="{6BB37F6B-7544-45A3-B315-C2A21C1E91F8}">
      <dsp:nvSpPr>
        <dsp:cNvPr id="0" name=""/>
        <dsp:cNvSpPr/>
      </dsp:nvSpPr>
      <dsp:spPr>
        <a:xfrm>
          <a:off x="0" y="1929906"/>
          <a:ext cx="6797675" cy="179010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Some &gt;300,000 AI/AN children and adolescents are covered by Medicaid</a:t>
          </a:r>
        </a:p>
      </dsp:txBody>
      <dsp:txXfrm>
        <a:off x="87385" y="2017291"/>
        <a:ext cx="6622905" cy="1615330"/>
      </dsp:txXfrm>
    </dsp:sp>
    <dsp:sp modelId="{306F7255-02E6-4439-9170-573F4D2FEEA5}">
      <dsp:nvSpPr>
        <dsp:cNvPr id="0" name=""/>
        <dsp:cNvSpPr/>
      </dsp:nvSpPr>
      <dsp:spPr>
        <a:xfrm>
          <a:off x="0" y="3812166"/>
          <a:ext cx="6797675" cy="17901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Medicaid payment rates directly tied to the likelihood of practices accepting Medicaid patients</a:t>
          </a:r>
        </a:p>
      </dsp:txBody>
      <dsp:txXfrm>
        <a:off x="87385" y="3899551"/>
        <a:ext cx="6622905"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7DB9FB-8E0C-4525-9E58-8363D14CE6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EA27C4-4D06-41FD-BD5E-DF27FFA39F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794CA7-C6E8-4739-BBBA-8F2C95EA5CEF}" type="datetimeFigureOut">
              <a:rPr lang="en-US" smtClean="0"/>
              <a:t>11/17/2022</a:t>
            </a:fld>
            <a:endParaRPr lang="en-US"/>
          </a:p>
        </p:txBody>
      </p:sp>
      <p:sp>
        <p:nvSpPr>
          <p:cNvPr id="4" name="Footer Placeholder 3">
            <a:extLst>
              <a:ext uri="{FF2B5EF4-FFF2-40B4-BE49-F238E27FC236}">
                <a16:creationId xmlns:a16="http://schemas.microsoft.com/office/drawing/2014/main" id="{767737D8-6305-4A11-9735-D5C588C84F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AED6F-EE96-4832-A181-7C5B4673B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3ECCC-DED1-4A51-81B3-724D9A70F8D1}" type="slidenum">
              <a:rPr lang="en-US" smtClean="0"/>
              <a:t>‹#›</a:t>
            </a:fld>
            <a:endParaRPr lang="en-US"/>
          </a:p>
        </p:txBody>
      </p:sp>
    </p:spTree>
    <p:extLst>
      <p:ext uri="{BB962C8B-B14F-4D97-AF65-F5344CB8AC3E}">
        <p14:creationId xmlns:p14="http://schemas.microsoft.com/office/powerpoint/2010/main" val="1042824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B0331-2A83-4D75-9DCD-9C0EADBBF749}"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7E175-D4BD-4E3A-8476-CE5E4240A1B4}" type="slidenum">
              <a:rPr lang="en-US" smtClean="0"/>
              <a:t>‹#›</a:t>
            </a:fld>
            <a:endParaRPr lang="en-US"/>
          </a:p>
        </p:txBody>
      </p:sp>
    </p:spTree>
    <p:extLst>
      <p:ext uri="{BB962C8B-B14F-4D97-AF65-F5344CB8AC3E}">
        <p14:creationId xmlns:p14="http://schemas.microsoft.com/office/powerpoint/2010/main" val="9057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6FFDD89-7082-4F14-91C4-37A7665E390C}"/>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D2BF11A4-689F-44A2-B6D8-2D9A1C3B4B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Geneva" pitchFamily="1" charset="0"/>
              </a:rPr>
              <a:t>I do not have any financial interest in violence</a:t>
            </a:r>
          </a:p>
        </p:txBody>
      </p:sp>
      <p:sp>
        <p:nvSpPr>
          <p:cNvPr id="60420" name="Slide Number Placeholder 3">
            <a:extLst>
              <a:ext uri="{FF2B5EF4-FFF2-40B4-BE49-F238E27FC236}">
                <a16:creationId xmlns:a16="http://schemas.microsoft.com/office/drawing/2014/main" id="{438A5526-508C-41CB-9810-55E5A0BE10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eaLnBrk="0" hangingPunct="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eaLnBrk="0" hangingPunct="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eaLnBrk="0" hangingPunct="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eaLnBrk="0" hangingPunct="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03831F82-4D78-4A29-948A-55B2C16273EC}" type="slidenum">
              <a:rPr lang="en-US" altLang="en-US"/>
              <a:pPr>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77777"/>
                </a:solidFill>
                <a:effectLst/>
                <a:latin typeface="Open Sans" panose="020B0606030504020204" pitchFamily="34" charset="0"/>
              </a:rPr>
              <a:t>Shoshone-Bannock Tribes are organized under the 1934 Indian Reorganization Act, and they operate under a constitution approved on April 30, 1936</a:t>
            </a:r>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3</a:t>
            </a:fld>
            <a:endParaRPr lang="en-US"/>
          </a:p>
        </p:txBody>
      </p:sp>
    </p:spTree>
    <p:extLst>
      <p:ext uri="{BB962C8B-B14F-4D97-AF65-F5344CB8AC3E}">
        <p14:creationId xmlns:p14="http://schemas.microsoft.com/office/powerpoint/2010/main" val="212829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Open Sans" panose="020B0606030504020204" pitchFamily="34" charset="0"/>
              </a:rPr>
              <a:t>In 1954 the Utah Paiutes were wrongfully subject to the Termination Act, which terminated the Paiutes federal recognition and Federal trust responsibility</a:t>
            </a:r>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4</a:t>
            </a:fld>
            <a:endParaRPr lang="en-US"/>
          </a:p>
        </p:txBody>
      </p:sp>
    </p:spTree>
    <p:extLst>
      <p:ext uri="{BB962C8B-B14F-4D97-AF65-F5344CB8AC3E}">
        <p14:creationId xmlns:p14="http://schemas.microsoft.com/office/powerpoint/2010/main" val="178109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aleway" pitchFamily="2" charset="0"/>
              </a:rPr>
              <a:t>The Confederated Tribes of Goshute is one of the two bands of the Goshute Nation, the other being the Skull Valley Band. They are located southeast of Wendover, near the Deep Creek Mountains, and their 112,870 acre reservation, the Deep Creek Reservation, is in White Pine County, Nevada, and Juab and Tooele counties in Utah</a:t>
            </a:r>
          </a:p>
          <a:p>
            <a:pPr algn="l"/>
            <a:r>
              <a:rPr lang="en-US" b="0" i="0" dirty="0">
                <a:solidFill>
                  <a:srgbClr val="000000"/>
                </a:solidFill>
                <a:effectLst/>
                <a:latin typeface="Raleway" pitchFamily="2" charset="0"/>
              </a:rPr>
              <a:t>White settlement began in the 1850s with the arrival of the Mormons, leading to conflict and federal government efforts to remove the Goshute Indians. They failed in their attempts and it was not until 1914 that the Deep Creek Reservation was formed. Although this ensured the Goshute ownership of their own land, their way of life was changed when federal agents promoted agriculture, a large change from their usual efficient use of wild plants.</a:t>
            </a:r>
          </a:p>
          <a:p>
            <a:pPr algn="l"/>
            <a:r>
              <a:rPr lang="en-US" b="0" i="0" dirty="0">
                <a:solidFill>
                  <a:srgbClr val="000000"/>
                </a:solidFill>
                <a:effectLst/>
                <a:latin typeface="Raleway" pitchFamily="2" charset="0"/>
              </a:rPr>
              <a:t>The harsh desert land could not support this change, and since then the Goshute have turned to other sources of economic opportunity. Currently, the Goshute of the Deep Creek Reservation manage an elk herd, where they profit from hunting permits</a:t>
            </a:r>
          </a:p>
          <a:p>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5</a:t>
            </a:fld>
            <a:endParaRPr lang="en-US"/>
          </a:p>
        </p:txBody>
      </p:sp>
    </p:spTree>
    <p:extLst>
      <p:ext uri="{BB962C8B-B14F-4D97-AF65-F5344CB8AC3E}">
        <p14:creationId xmlns:p14="http://schemas.microsoft.com/office/powerpoint/2010/main" val="213440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B15"/>
                </a:solidFill>
                <a:effectLst/>
                <a:latin typeface="Arial" panose="020B0604020202020204" pitchFamily="34" charset="0"/>
              </a:rPr>
              <a:t>The Uintah and Ouray reservation is located in Northeastern Utah (Fort Duchesne) approximately 150 miles east of Salt Lake City, Utah on US Highway 40. The reservation is located within a three-county area known as the "Uintah Basin". It is the second largest Indian Reservation in the United States and covers over 4.5 million acres.</a:t>
            </a:r>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6</a:t>
            </a:fld>
            <a:endParaRPr lang="en-US"/>
          </a:p>
        </p:txBody>
      </p:sp>
    </p:spTree>
    <p:extLst>
      <p:ext uri="{BB962C8B-B14F-4D97-AF65-F5344CB8AC3E}">
        <p14:creationId xmlns:p14="http://schemas.microsoft.com/office/powerpoint/2010/main" val="373004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land rec, centering</a:t>
            </a:r>
          </a:p>
        </p:txBody>
      </p:sp>
      <p:sp>
        <p:nvSpPr>
          <p:cNvPr id="4" name="Slide Number Placeholder 3"/>
          <p:cNvSpPr>
            <a:spLocks noGrp="1"/>
          </p:cNvSpPr>
          <p:nvPr>
            <p:ph type="sldNum" sz="quarter" idx="5"/>
          </p:nvPr>
        </p:nvSpPr>
        <p:spPr/>
        <p:txBody>
          <a:bodyPr/>
          <a:lstStyle/>
          <a:p>
            <a:fld id="{6C67E175-D4BD-4E3A-8476-CE5E4240A1B4}" type="slidenum">
              <a:rPr lang="en-US" smtClean="0"/>
              <a:t>7</a:t>
            </a:fld>
            <a:endParaRPr lang="en-US"/>
          </a:p>
        </p:txBody>
      </p:sp>
    </p:spTree>
    <p:extLst>
      <p:ext uri="{BB962C8B-B14F-4D97-AF65-F5344CB8AC3E}">
        <p14:creationId xmlns:p14="http://schemas.microsoft.com/office/powerpoint/2010/main" val="228997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Loss of culture and systemic racism also may be unique/specific ACEs </a:t>
            </a:r>
          </a:p>
          <a:p>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12</a:t>
            </a:fld>
            <a:endParaRPr lang="en-US"/>
          </a:p>
        </p:txBody>
      </p:sp>
    </p:spTree>
    <p:extLst>
      <p:ext uri="{BB962C8B-B14F-4D97-AF65-F5344CB8AC3E}">
        <p14:creationId xmlns:p14="http://schemas.microsoft.com/office/powerpoint/2010/main" val="343732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a:t>
            </a:r>
            <a:r>
              <a:rPr lang="en-US" baseline="0" dirty="0"/>
              <a:t> with &gt;/= 3 ACEs are 2x more likely to smoke, 2x more likely to develop CVD and 1.5x as likely to become obese or have diabetes.  </a:t>
            </a:r>
            <a:endParaRPr lang="en-US" dirty="0"/>
          </a:p>
        </p:txBody>
      </p:sp>
      <p:sp>
        <p:nvSpPr>
          <p:cNvPr id="4" name="Slide Number Placeholder 3"/>
          <p:cNvSpPr>
            <a:spLocks noGrp="1"/>
          </p:cNvSpPr>
          <p:nvPr>
            <p:ph type="sldNum" sz="quarter" idx="5"/>
          </p:nvPr>
        </p:nvSpPr>
        <p:spPr/>
        <p:txBody>
          <a:bodyPr/>
          <a:lstStyle/>
          <a:p>
            <a:fld id="{6C67E175-D4BD-4E3A-8476-CE5E4240A1B4}" type="slidenum">
              <a:rPr lang="en-US" smtClean="0"/>
              <a:t>13</a:t>
            </a:fld>
            <a:endParaRPr lang="en-US"/>
          </a:p>
        </p:txBody>
      </p:sp>
    </p:spTree>
    <p:extLst>
      <p:ext uri="{BB962C8B-B14F-4D97-AF65-F5344CB8AC3E}">
        <p14:creationId xmlns:p14="http://schemas.microsoft.com/office/powerpoint/2010/main" val="26692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a:t>
            </a:r>
            <a:r>
              <a:rPr lang="en-US" baseline="0" dirty="0"/>
              <a:t> estimates the prevalence of overweight/obese AI youth at 58.8%.</a:t>
            </a:r>
            <a:endParaRPr lang="en-US" dirty="0"/>
          </a:p>
        </p:txBody>
      </p:sp>
      <p:sp>
        <p:nvSpPr>
          <p:cNvPr id="4" name="Slide Number Placeholder 3"/>
          <p:cNvSpPr>
            <a:spLocks noGrp="1"/>
          </p:cNvSpPr>
          <p:nvPr>
            <p:ph type="sldNum" sz="quarter" idx="10"/>
          </p:nvPr>
        </p:nvSpPr>
        <p:spPr/>
        <p:txBody>
          <a:bodyPr/>
          <a:lstStyle/>
          <a:p>
            <a:fld id="{9E745A99-0F7D-4D28-9E6C-8B8934D7DD8E}" type="slidenum">
              <a:rPr lang="en-US" smtClean="0"/>
              <a:t>15</a:t>
            </a:fld>
            <a:endParaRPr lang="en-US" dirty="0"/>
          </a:p>
        </p:txBody>
      </p:sp>
    </p:spTree>
    <p:extLst>
      <p:ext uri="{BB962C8B-B14F-4D97-AF65-F5344CB8AC3E}">
        <p14:creationId xmlns:p14="http://schemas.microsoft.com/office/powerpoint/2010/main" val="298066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96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137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747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769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951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342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09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37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4E7D1B-D673-4CF6-8672-009D42ABD2A0}" type="datetimeFigureOut">
              <a:rPr lang="en-US" smtClean="0"/>
              <a:t>11/17/2022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106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16AA21-1863-4931-97CB-99D0A168701B}" type="datetimeFigureOut">
              <a:rPr lang="en-US" smtClean="0"/>
              <a:t>11/17/2022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3035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964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64C608-40B1-4030-A28D-5B74BC98ADCE}" type="datetimeFigureOut">
              <a:rPr lang="en-US" smtClean="0"/>
              <a:t>11/17/2022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32922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4.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0.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FBDA-A322-493E-96AE-D92650290843}"/>
              </a:ext>
            </a:extLst>
          </p:cNvPr>
          <p:cNvSpPr>
            <a:spLocks noGrp="1"/>
          </p:cNvSpPr>
          <p:nvPr>
            <p:ph type="ctrTitle"/>
          </p:nvPr>
        </p:nvSpPr>
        <p:spPr>
          <a:xfrm>
            <a:off x="1097280" y="-486529"/>
            <a:ext cx="10058400" cy="3566160"/>
          </a:xfrm>
        </p:spPr>
        <p:txBody>
          <a:bodyPr/>
          <a:lstStyle/>
          <a:p>
            <a:r>
              <a:rPr lang="en-US" sz="5000" dirty="0"/>
              <a:t>Caring for American Indian and Alaska Native children and adolescents, an update on the American Academy of Pediatrics Policy Statement</a:t>
            </a:r>
          </a:p>
        </p:txBody>
      </p:sp>
      <p:sp>
        <p:nvSpPr>
          <p:cNvPr id="3" name="Subtitle 2">
            <a:extLst>
              <a:ext uri="{FF2B5EF4-FFF2-40B4-BE49-F238E27FC236}">
                <a16:creationId xmlns:a16="http://schemas.microsoft.com/office/drawing/2014/main" id="{458FC0FC-809A-4F28-8C4A-D891C05DA9CF}"/>
              </a:ext>
            </a:extLst>
          </p:cNvPr>
          <p:cNvSpPr>
            <a:spLocks noGrp="1"/>
          </p:cNvSpPr>
          <p:nvPr>
            <p:ph type="subTitle" idx="1"/>
          </p:nvPr>
        </p:nvSpPr>
        <p:spPr>
          <a:xfrm>
            <a:off x="772517" y="4830554"/>
            <a:ext cx="10704780" cy="2348012"/>
          </a:xfrm>
        </p:spPr>
        <p:txBody>
          <a:bodyPr>
            <a:normAutofit/>
          </a:bodyPr>
          <a:lstStyle/>
          <a:p>
            <a:r>
              <a:rPr lang="en-US" dirty="0"/>
              <a:t>Shaquita Bell, MD, FAAP</a:t>
            </a:r>
          </a:p>
          <a:p>
            <a:r>
              <a:rPr lang="en-US" dirty="0"/>
              <a:t>	Clinical Professor, Pediatrics, University of Washington</a:t>
            </a:r>
          </a:p>
          <a:p>
            <a:r>
              <a:rPr lang="en-US" dirty="0"/>
              <a:t>	Seattle Children’s Hospital</a:t>
            </a:r>
          </a:p>
          <a:p>
            <a:endParaRPr lang="en-US" dirty="0"/>
          </a:p>
        </p:txBody>
      </p:sp>
      <p:pic>
        <p:nvPicPr>
          <p:cNvPr id="5" name="Picture 4">
            <a:extLst>
              <a:ext uri="{FF2B5EF4-FFF2-40B4-BE49-F238E27FC236}">
                <a16:creationId xmlns:a16="http://schemas.microsoft.com/office/drawing/2014/main" id="{29245A19-7ADE-4E3B-BC87-337A7CD43121}"/>
              </a:ext>
            </a:extLst>
          </p:cNvPr>
          <p:cNvPicPr>
            <a:picLocks noChangeAspect="1"/>
          </p:cNvPicPr>
          <p:nvPr/>
        </p:nvPicPr>
        <p:blipFill>
          <a:blip r:embed="rId2"/>
          <a:stretch>
            <a:fillRect/>
          </a:stretch>
        </p:blipFill>
        <p:spPr>
          <a:xfrm>
            <a:off x="9726930" y="3002592"/>
            <a:ext cx="1428750" cy="952500"/>
          </a:xfrm>
          <a:prstGeom prst="rect">
            <a:avLst/>
          </a:prstGeom>
        </p:spPr>
      </p:pic>
    </p:spTree>
    <p:extLst>
      <p:ext uri="{BB962C8B-B14F-4D97-AF65-F5344CB8AC3E}">
        <p14:creationId xmlns:p14="http://schemas.microsoft.com/office/powerpoint/2010/main" val="230660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771" y="1842490"/>
            <a:ext cx="9842457" cy="317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40195" y="5015509"/>
            <a:ext cx="7818359" cy="369332"/>
          </a:xfrm>
          <a:prstGeom prst="rect">
            <a:avLst/>
          </a:prstGeom>
          <a:noFill/>
        </p:spPr>
        <p:txBody>
          <a:bodyPr wrap="none" rtlCol="0">
            <a:spAutoFit/>
          </a:bodyPr>
          <a:lstStyle/>
          <a:p>
            <a:r>
              <a:rPr lang="en-US" i="1" dirty="0">
                <a:solidFill>
                  <a:srgbClr val="1F497D"/>
                </a:solidFill>
              </a:rPr>
              <a:t>American Journal of Preventive Medicine. </a:t>
            </a:r>
            <a:r>
              <a:rPr lang="en-US" dirty="0">
                <a:solidFill>
                  <a:srgbClr val="1F497D"/>
                </a:solidFill>
              </a:rPr>
              <a:t>1998, Volume 14, pages 245–258</a:t>
            </a:r>
          </a:p>
        </p:txBody>
      </p:sp>
    </p:spTree>
    <p:extLst>
      <p:ext uri="{BB962C8B-B14F-4D97-AF65-F5344CB8AC3E}">
        <p14:creationId xmlns:p14="http://schemas.microsoft.com/office/powerpoint/2010/main" val="54780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Adverse childhood experiences</a:t>
            </a:r>
            <a:endParaRPr lang="en-US" dirty="0">
              <a:solidFill>
                <a:schemeClr val="tx2"/>
              </a:solidFill>
            </a:endParaRPr>
          </a:p>
        </p:txBody>
      </p:sp>
      <p:sp>
        <p:nvSpPr>
          <p:cNvPr id="3" name="Content Placeholder 2"/>
          <p:cNvSpPr>
            <a:spLocks noGrp="1"/>
          </p:cNvSpPr>
          <p:nvPr>
            <p:ph sz="half" idx="1"/>
          </p:nvPr>
        </p:nvSpPr>
        <p:spPr/>
        <p:txBody>
          <a:bodyPr/>
          <a:lstStyle/>
          <a:p>
            <a:r>
              <a:rPr lang="en-US" sz="2800" dirty="0"/>
              <a:t>Physical abuse</a:t>
            </a:r>
          </a:p>
          <a:p>
            <a:r>
              <a:rPr lang="en-US" sz="2800" dirty="0"/>
              <a:t>Emotional abuse</a:t>
            </a:r>
          </a:p>
          <a:p>
            <a:r>
              <a:rPr lang="en-US" sz="2800" dirty="0"/>
              <a:t>Sexual abuse</a:t>
            </a:r>
          </a:p>
          <a:p>
            <a:r>
              <a:rPr lang="en-US" sz="2800" dirty="0"/>
              <a:t>Family substance abuse</a:t>
            </a:r>
          </a:p>
          <a:p>
            <a:r>
              <a:rPr lang="en-US" sz="2800" dirty="0"/>
              <a:t>Family mental illness</a:t>
            </a:r>
          </a:p>
          <a:p>
            <a:r>
              <a:rPr lang="en-US" sz="2800" dirty="0"/>
              <a:t>Incarcerated family member</a:t>
            </a:r>
          </a:p>
          <a:p>
            <a:endParaRPr lang="en-US" dirty="0"/>
          </a:p>
        </p:txBody>
      </p:sp>
      <p:sp>
        <p:nvSpPr>
          <p:cNvPr id="4" name="Content Placeholder 3"/>
          <p:cNvSpPr>
            <a:spLocks noGrp="1"/>
          </p:cNvSpPr>
          <p:nvPr>
            <p:ph sz="half" idx="2"/>
          </p:nvPr>
        </p:nvSpPr>
        <p:spPr/>
        <p:txBody>
          <a:bodyPr/>
          <a:lstStyle/>
          <a:p>
            <a:r>
              <a:rPr lang="en-US" sz="2800" dirty="0"/>
              <a:t>Parental separation/divorce</a:t>
            </a:r>
          </a:p>
          <a:p>
            <a:r>
              <a:rPr lang="en-US" sz="2800" dirty="0"/>
              <a:t>Seeing mother physically abused</a:t>
            </a:r>
          </a:p>
          <a:p>
            <a:r>
              <a:rPr lang="en-US" sz="2800" dirty="0"/>
              <a:t>Physical neglect</a:t>
            </a:r>
          </a:p>
          <a:p>
            <a:r>
              <a:rPr lang="en-US" sz="2800" dirty="0"/>
              <a:t>Emotional neglect</a:t>
            </a:r>
          </a:p>
          <a:p>
            <a:endParaRPr lang="en-US" dirty="0"/>
          </a:p>
        </p:txBody>
      </p:sp>
      <p:sp>
        <p:nvSpPr>
          <p:cNvPr id="5" name="TextBox 4"/>
          <p:cNvSpPr txBox="1"/>
          <p:nvPr/>
        </p:nvSpPr>
        <p:spPr>
          <a:xfrm>
            <a:off x="1069848" y="5850148"/>
            <a:ext cx="10431510" cy="523220"/>
          </a:xfrm>
          <a:prstGeom prst="rect">
            <a:avLst/>
          </a:prstGeom>
          <a:noFill/>
        </p:spPr>
        <p:txBody>
          <a:bodyPr wrap="none" rtlCol="0">
            <a:spAutoFit/>
          </a:bodyPr>
          <a:lstStyle/>
          <a:p>
            <a:r>
              <a:rPr lang="en-US" sz="2800" dirty="0">
                <a:solidFill>
                  <a:srgbClr val="1F497D"/>
                </a:solidFill>
              </a:rPr>
              <a:t>ACE score = number of categories experienced before age 18</a:t>
            </a:r>
          </a:p>
        </p:txBody>
      </p:sp>
    </p:spTree>
    <p:extLst>
      <p:ext uri="{BB962C8B-B14F-4D97-AF65-F5344CB8AC3E}">
        <p14:creationId xmlns:p14="http://schemas.microsoft.com/office/powerpoint/2010/main" val="287117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73" name="Rectangle 112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75" name="Rectangle 112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Rectangle 112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28791" y="905933"/>
            <a:ext cx="6566421" cy="50397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20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ACEs have long lasting effects . . . </a:t>
            </a:r>
            <a:endParaRPr lang="en-US" dirty="0">
              <a:solidFill>
                <a:schemeClr val="tx2"/>
              </a:solidFill>
            </a:endParaRPr>
          </a:p>
        </p:txBody>
      </p:sp>
      <p:sp>
        <p:nvSpPr>
          <p:cNvPr id="8" name="Content Placeholder 7"/>
          <p:cNvSpPr>
            <a:spLocks noGrp="1"/>
          </p:cNvSpPr>
          <p:nvPr>
            <p:ph sz="half" idx="1"/>
          </p:nvPr>
        </p:nvSpPr>
        <p:spPr/>
        <p:txBody>
          <a:bodyPr/>
          <a:lstStyle/>
          <a:p>
            <a:endParaRPr lang="en-US" dirty="0">
              <a:solidFill>
                <a:schemeClr val="tx2"/>
              </a:solidFill>
            </a:endParaRPr>
          </a:p>
          <a:p>
            <a:r>
              <a:rPr lang="en-US" sz="2800" dirty="0"/>
              <a:t>Health (CVD, obesity, DMII, depression, cancer, STIs)</a:t>
            </a:r>
          </a:p>
          <a:p>
            <a:r>
              <a:rPr lang="en-US" sz="2800" dirty="0"/>
              <a:t>Behaviors (smoking, </a:t>
            </a:r>
            <a:r>
              <a:rPr lang="en-US" sz="2800" dirty="0" err="1"/>
              <a:t>EtOH</a:t>
            </a:r>
            <a:r>
              <a:rPr lang="en-US" sz="2800" dirty="0"/>
              <a:t>, drug use)</a:t>
            </a:r>
          </a:p>
          <a:p>
            <a:r>
              <a:rPr lang="en-US" sz="2800" dirty="0"/>
              <a:t>SES (graduation rates, academic achievement)</a:t>
            </a:r>
          </a:p>
          <a:p>
            <a:endParaRPr lang="en-US" dirty="0"/>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42341" y="2061075"/>
            <a:ext cx="4800600" cy="360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81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60289-BEDC-412F-990A-CDFF5879255C}"/>
              </a:ext>
            </a:extLst>
          </p:cNvPr>
          <p:cNvSpPr>
            <a:spLocks noGrp="1"/>
          </p:cNvSpPr>
          <p:nvPr>
            <p:ph type="title"/>
          </p:nvPr>
        </p:nvSpPr>
        <p:spPr/>
        <p:txBody>
          <a:bodyPr/>
          <a:lstStyle/>
          <a:p>
            <a:r>
              <a:rPr lang="en-US" dirty="0"/>
              <a:t>Obesity</a:t>
            </a:r>
          </a:p>
        </p:txBody>
      </p:sp>
    </p:spTree>
    <p:extLst>
      <p:ext uri="{BB962C8B-B14F-4D97-AF65-F5344CB8AC3E}">
        <p14:creationId xmlns:p14="http://schemas.microsoft.com/office/powerpoint/2010/main" val="217299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490" y="271058"/>
            <a:ext cx="7354425" cy="2395942"/>
          </a:xfrm>
          <a:prstGeom prst="rect">
            <a:avLst/>
          </a:prstGeom>
        </p:spPr>
      </p:pic>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6" name="Picture 5"/>
          <p:cNvPicPr>
            <a:picLocks noChangeAspect="1"/>
          </p:cNvPicPr>
          <p:nvPr/>
        </p:nvPicPr>
        <p:blipFill>
          <a:blip r:embed="rId4"/>
          <a:stretch>
            <a:fillRect/>
          </a:stretch>
        </p:blipFill>
        <p:spPr>
          <a:xfrm>
            <a:off x="5495637" y="1665363"/>
            <a:ext cx="6629400" cy="4203731"/>
          </a:xfrm>
          <a:prstGeom prst="rect">
            <a:avLst/>
          </a:prstGeom>
        </p:spPr>
      </p:pic>
      <p:sp>
        <p:nvSpPr>
          <p:cNvPr id="8" name="Rectangle 7"/>
          <p:cNvSpPr/>
          <p:nvPr/>
        </p:nvSpPr>
        <p:spPr>
          <a:xfrm>
            <a:off x="8039749" y="5785581"/>
            <a:ext cx="3749103" cy="369332"/>
          </a:xfrm>
          <a:prstGeom prst="rect">
            <a:avLst/>
          </a:prstGeom>
        </p:spPr>
        <p:txBody>
          <a:bodyPr wrap="none">
            <a:spAutoFit/>
          </a:bodyPr>
          <a:lstStyle/>
          <a:p>
            <a:pPr lvl="0"/>
            <a:r>
              <a:rPr lang="en-US" i="1" dirty="0">
                <a:solidFill>
                  <a:srgbClr val="1F497D"/>
                </a:solidFill>
              </a:rPr>
              <a:t>Am J Hum Biol. </a:t>
            </a:r>
            <a:r>
              <a:rPr lang="en-US" dirty="0">
                <a:solidFill>
                  <a:srgbClr val="1F497D"/>
                </a:solidFill>
              </a:rPr>
              <a:t>2012;24(3):302-314</a:t>
            </a:r>
          </a:p>
        </p:txBody>
      </p:sp>
    </p:spTree>
    <p:extLst>
      <p:ext uri="{BB962C8B-B14F-4D97-AF65-F5344CB8AC3E}">
        <p14:creationId xmlns:p14="http://schemas.microsoft.com/office/powerpoint/2010/main" val="275729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464567"/>
            <a:ext cx="10058400" cy="4023360"/>
          </a:xfrm>
        </p:spPr>
        <p:txBody>
          <a:bodyPr/>
          <a:lstStyle/>
          <a:p>
            <a:endParaRPr lang="en-US" dirty="0"/>
          </a:p>
          <a:p>
            <a:endParaRPr lang="en-US" dirty="0"/>
          </a:p>
          <a:p>
            <a:endParaRPr lang="en-US" dirty="0"/>
          </a:p>
          <a:p>
            <a:endParaRPr lang="en-US" dirty="0"/>
          </a:p>
          <a:p>
            <a:r>
              <a:rPr lang="en-US" sz="2800" dirty="0"/>
              <a:t>Obesity (with subsequent development of glucose intolerance and HTN) was associated with premature endogenous mortality</a:t>
            </a:r>
          </a:p>
        </p:txBody>
      </p:sp>
      <p:pic>
        <p:nvPicPr>
          <p:cNvPr id="6" name="Picture 5"/>
          <p:cNvPicPr>
            <a:picLocks noChangeAspect="1"/>
          </p:cNvPicPr>
          <p:nvPr/>
        </p:nvPicPr>
        <p:blipFill>
          <a:blip r:embed="rId2"/>
          <a:stretch>
            <a:fillRect/>
          </a:stretch>
        </p:blipFill>
        <p:spPr>
          <a:xfrm>
            <a:off x="1787592" y="76200"/>
            <a:ext cx="8575608" cy="3769240"/>
          </a:xfrm>
          <a:prstGeom prst="rect">
            <a:avLst/>
          </a:prstGeom>
        </p:spPr>
      </p:pic>
      <p:sp>
        <p:nvSpPr>
          <p:cNvPr id="7" name="Rectangle 6"/>
          <p:cNvSpPr/>
          <p:nvPr/>
        </p:nvSpPr>
        <p:spPr>
          <a:xfrm>
            <a:off x="6714330" y="5562600"/>
            <a:ext cx="3449342" cy="369332"/>
          </a:xfrm>
          <a:prstGeom prst="rect">
            <a:avLst/>
          </a:prstGeom>
        </p:spPr>
        <p:txBody>
          <a:bodyPr wrap="none">
            <a:spAutoFit/>
          </a:bodyPr>
          <a:lstStyle/>
          <a:p>
            <a:pPr lvl="0"/>
            <a:r>
              <a:rPr lang="en-US" i="1" dirty="0">
                <a:solidFill>
                  <a:srgbClr val="1F497D"/>
                </a:solidFill>
              </a:rPr>
              <a:t>N </a:t>
            </a:r>
            <a:r>
              <a:rPr lang="en-US" i="1" dirty="0" err="1">
                <a:solidFill>
                  <a:srgbClr val="1F497D"/>
                </a:solidFill>
              </a:rPr>
              <a:t>Engl</a:t>
            </a:r>
            <a:r>
              <a:rPr lang="en-US" i="1" dirty="0">
                <a:solidFill>
                  <a:srgbClr val="1F497D"/>
                </a:solidFill>
              </a:rPr>
              <a:t> J Med. </a:t>
            </a:r>
            <a:r>
              <a:rPr lang="en-US" dirty="0">
                <a:solidFill>
                  <a:srgbClr val="1F497D"/>
                </a:solidFill>
              </a:rPr>
              <a:t>2010;362:485-493</a:t>
            </a:r>
          </a:p>
        </p:txBody>
      </p:sp>
    </p:spTree>
    <p:extLst>
      <p:ext uri="{BB962C8B-B14F-4D97-AF65-F5344CB8AC3E}">
        <p14:creationId xmlns:p14="http://schemas.microsoft.com/office/powerpoint/2010/main" val="162665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B25C42DB-2541-41EE-BF21-2301EDD67AF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Inequities in metabolic syndrome</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dirty="0"/>
              <a:t>Metabolic syndrome prevalence in adolescents</a:t>
            </a:r>
          </a:p>
          <a:p>
            <a:pPr lvl="1"/>
            <a:r>
              <a:rPr lang="en-US" dirty="0"/>
              <a:t>American Indians – 24.9%</a:t>
            </a:r>
          </a:p>
          <a:p>
            <a:pPr lvl="1"/>
            <a:r>
              <a:rPr lang="en-US" dirty="0"/>
              <a:t>Mexican-Americans – 12.9%</a:t>
            </a:r>
          </a:p>
          <a:p>
            <a:pPr lvl="1"/>
            <a:r>
              <a:rPr lang="en-US" dirty="0"/>
              <a:t>Non-Hispanic Whites – 10.9%</a:t>
            </a:r>
          </a:p>
          <a:p>
            <a:pPr lvl="1"/>
            <a:r>
              <a:rPr lang="en-US" dirty="0"/>
              <a:t>African Americans – 2.5%</a:t>
            </a:r>
          </a:p>
          <a:p>
            <a:pPr lvl="1" indent="0">
              <a:buNone/>
            </a:pPr>
            <a:r>
              <a:rPr lang="en-US" dirty="0"/>
              <a:t>			 </a:t>
            </a:r>
            <a:r>
              <a:rPr lang="en-US" i="1" dirty="0"/>
              <a:t>J Am Coll </a:t>
            </a:r>
            <a:r>
              <a:rPr lang="en-US" i="1" dirty="0" err="1"/>
              <a:t>Cardiol</a:t>
            </a:r>
            <a:r>
              <a:rPr lang="en-US" dirty="0"/>
              <a:t>. 2008;52:932-8</a:t>
            </a:r>
          </a:p>
          <a:p>
            <a:pPr lvl="1" indent="0">
              <a:buNone/>
            </a:pPr>
            <a:r>
              <a:rPr lang="en-US" dirty="0"/>
              <a:t>				</a:t>
            </a:r>
            <a:r>
              <a:rPr lang="en-US" i="1" dirty="0"/>
              <a:t>Circulation</a:t>
            </a:r>
            <a:r>
              <a:rPr lang="en-US" dirty="0"/>
              <a:t>. 2004;110:2494-7</a:t>
            </a:r>
          </a:p>
          <a:p>
            <a:pPr lvl="1" indent="0">
              <a:buNone/>
            </a:pPr>
            <a:endParaRPr lang="en-US" dirty="0"/>
          </a:p>
          <a:p>
            <a:r>
              <a:rPr lang="en-US" dirty="0" err="1"/>
              <a:t>MetS</a:t>
            </a:r>
            <a:r>
              <a:rPr lang="en-US" dirty="0"/>
              <a:t> increases CVD incidence x 2 and DMII incidence x 5</a:t>
            </a:r>
          </a:p>
          <a:p>
            <a:pPr lvl="1" indent="0">
              <a:buNone/>
            </a:pPr>
            <a:r>
              <a:rPr lang="en-US" sz="1900" i="1" dirty="0">
                <a:latin typeface="Calibri" panose="020F0502020204030204" pitchFamily="34" charset="0"/>
              </a:rPr>
              <a:t>			</a:t>
            </a:r>
            <a:r>
              <a:rPr lang="en-US" i="1" dirty="0">
                <a:solidFill>
                  <a:srgbClr val="002060"/>
                </a:solidFill>
                <a:latin typeface="Calibri" panose="020F0502020204030204" pitchFamily="34" charset="0"/>
              </a:rPr>
              <a:t>J Am Coll Cardiol</a:t>
            </a:r>
            <a:r>
              <a:rPr lang="en-US" dirty="0">
                <a:solidFill>
                  <a:srgbClr val="002060"/>
                </a:solidFill>
                <a:latin typeface="Calibri" panose="020F0502020204030204" pitchFamily="34" charset="0"/>
              </a:rPr>
              <a:t>.2010;56:1113-32</a:t>
            </a:r>
            <a:endParaRPr lang="en-US" dirty="0">
              <a:solidFill>
                <a:srgbClr val="002060"/>
              </a:solidFill>
            </a:endParaRPr>
          </a:p>
          <a:p>
            <a:pPr lvl="1" indent="0">
              <a:buNone/>
            </a:pPr>
            <a:endParaRPr lang="en-US" dirty="0"/>
          </a:p>
        </p:txBody>
      </p:sp>
    </p:spTree>
    <p:extLst>
      <p:ext uri="{BB962C8B-B14F-4D97-AF65-F5344CB8AC3E}">
        <p14:creationId xmlns:p14="http://schemas.microsoft.com/office/powerpoint/2010/main" val="24744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308358"/>
            <a:ext cx="7795650" cy="2401125"/>
          </a:xfrm>
          <a:prstGeom prst="rect">
            <a:avLst/>
          </a:prstGeom>
        </p:spPr>
      </p:pic>
      <p:graphicFrame>
        <p:nvGraphicFramePr>
          <p:cNvPr id="7" name="Content Placeholder 2">
            <a:extLst>
              <a:ext uri="{FF2B5EF4-FFF2-40B4-BE49-F238E27FC236}">
                <a16:creationId xmlns:a16="http://schemas.microsoft.com/office/drawing/2014/main" id="{A356178F-D297-8998-3D55-398E79DAEB70}"/>
              </a:ext>
            </a:extLst>
          </p:cNvPr>
          <p:cNvGraphicFramePr>
            <a:graphicFrameLocks noGrp="1"/>
          </p:cNvGraphicFramePr>
          <p:nvPr>
            <p:ph idx="1"/>
          </p:nvPr>
        </p:nvGraphicFramePr>
        <p:xfrm>
          <a:off x="926025" y="2526282"/>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770825" y="5896561"/>
            <a:ext cx="4196662" cy="369332"/>
          </a:xfrm>
          <a:prstGeom prst="rect">
            <a:avLst/>
          </a:prstGeom>
        </p:spPr>
        <p:txBody>
          <a:bodyPr wrap="none">
            <a:spAutoFit/>
          </a:bodyPr>
          <a:lstStyle/>
          <a:p>
            <a:r>
              <a:rPr lang="en-US" i="1" dirty="0">
                <a:solidFill>
                  <a:srgbClr val="002060"/>
                </a:solidFill>
                <a:ea typeface="Calibri" panose="020F0502020204030204" pitchFamily="34" charset="0"/>
              </a:rPr>
              <a:t>Matern Child Health J</a:t>
            </a:r>
            <a:r>
              <a:rPr lang="en-US" dirty="0">
                <a:solidFill>
                  <a:srgbClr val="002060"/>
                </a:solidFill>
                <a:ea typeface="Calibri" panose="020F0502020204030204" pitchFamily="34" charset="0"/>
              </a:rPr>
              <a:t>. 2012;16:1879-86</a:t>
            </a:r>
            <a:endParaRPr lang="en-US" dirty="0">
              <a:solidFill>
                <a:srgbClr val="002060"/>
              </a:solidFill>
            </a:endParaRPr>
          </a:p>
        </p:txBody>
      </p:sp>
    </p:spTree>
    <p:extLst>
      <p:ext uri="{BB962C8B-B14F-4D97-AF65-F5344CB8AC3E}">
        <p14:creationId xmlns:p14="http://schemas.microsoft.com/office/powerpoint/2010/main" val="231851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0FA29-D409-4C95-BD47-B1736A46F9D2}"/>
              </a:ext>
            </a:extLst>
          </p:cNvPr>
          <p:cNvSpPr>
            <a:spLocks noGrp="1"/>
          </p:cNvSpPr>
          <p:nvPr>
            <p:ph type="title"/>
          </p:nvPr>
        </p:nvSpPr>
        <p:spPr/>
        <p:txBody>
          <a:bodyPr/>
          <a:lstStyle/>
          <a:p>
            <a:r>
              <a:rPr lang="en-US" dirty="0"/>
              <a:t>Breastfeeding</a:t>
            </a:r>
          </a:p>
        </p:txBody>
      </p:sp>
    </p:spTree>
    <p:extLst>
      <p:ext uri="{BB962C8B-B14F-4D97-AF65-F5344CB8AC3E}">
        <p14:creationId xmlns:p14="http://schemas.microsoft.com/office/powerpoint/2010/main" val="258193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0CAD3B-B8ED-42F6-B8C9-1CEA1278AA57}"/>
              </a:ext>
            </a:extLst>
          </p:cNvPr>
          <p:cNvSpPr>
            <a:spLocks noGrp="1"/>
          </p:cNvSpPr>
          <p:nvPr>
            <p:ph type="title"/>
          </p:nvPr>
        </p:nvSpPr>
        <p:spPr>
          <a:xfrm>
            <a:off x="6411685" y="634946"/>
            <a:ext cx="5127171" cy="1450757"/>
          </a:xfrm>
        </p:spPr>
        <p:txBody>
          <a:bodyPr>
            <a:normAutofit/>
          </a:bodyPr>
          <a:lstStyle/>
          <a:p>
            <a:r>
              <a:rPr lang="en-US" altLang="en-US">
                <a:ea typeface="ＭＳ Ｐゴシック" panose="020B0600070205080204" pitchFamily="34" charset="-128"/>
                <a:cs typeface="Geneva" pitchFamily="1" charset="0"/>
              </a:rPr>
              <a:t>Disclosure</a:t>
            </a:r>
          </a:p>
        </p:txBody>
      </p:sp>
      <p:pic>
        <p:nvPicPr>
          <p:cNvPr id="5" name="Picture 4">
            <a:extLst>
              <a:ext uri="{FF2B5EF4-FFF2-40B4-BE49-F238E27FC236}">
                <a16:creationId xmlns:a16="http://schemas.microsoft.com/office/drawing/2014/main" id="{58178037-003C-4F79-9BE4-94D7C184BC5C}"/>
              </a:ext>
            </a:extLst>
          </p:cNvPr>
          <p:cNvPicPr>
            <a:picLocks noChangeAspect="1"/>
          </p:cNvPicPr>
          <p:nvPr/>
        </p:nvPicPr>
        <p:blipFill>
          <a:blip r:embed="rId3"/>
          <a:stretch>
            <a:fillRect/>
          </a:stretch>
        </p:blipFill>
        <p:spPr>
          <a:xfrm>
            <a:off x="1291122" y="645106"/>
            <a:ext cx="4155766" cy="5247747"/>
          </a:xfrm>
          <a:prstGeom prst="rect">
            <a:avLst/>
          </a:prstGeom>
        </p:spPr>
      </p:pic>
      <p:sp>
        <p:nvSpPr>
          <p:cNvPr id="19459" name="Content Placeholder 2">
            <a:extLst>
              <a:ext uri="{FF2B5EF4-FFF2-40B4-BE49-F238E27FC236}">
                <a16:creationId xmlns:a16="http://schemas.microsoft.com/office/drawing/2014/main" id="{6CEB28B2-97B9-4444-8C5F-1AD0948261BE}"/>
              </a:ext>
            </a:extLst>
          </p:cNvPr>
          <p:cNvSpPr>
            <a:spLocks noGrp="1"/>
          </p:cNvSpPr>
          <p:nvPr>
            <p:ph idx="1"/>
          </p:nvPr>
        </p:nvSpPr>
        <p:spPr>
          <a:xfrm>
            <a:off x="6411684" y="2198914"/>
            <a:ext cx="5127172" cy="3670180"/>
          </a:xfrm>
        </p:spPr>
        <p:txBody>
          <a:bodyPr>
            <a:normAutofit/>
          </a:bodyPr>
          <a:lstStyle/>
          <a:p>
            <a:r>
              <a:rPr lang="en-US" altLang="en-US">
                <a:ea typeface="ＭＳ Ｐゴシック" panose="020B0600070205080204" pitchFamily="34" charset="-128"/>
                <a:cs typeface="Geneva" pitchFamily="1" charset="0"/>
              </a:rPr>
              <a:t>Neither I nor any member of my immediate family has a financial relationship or interest with any proprietary entity producing health care goods or services related to the content of this CME activity. </a:t>
            </a:r>
          </a:p>
          <a:p>
            <a:r>
              <a:rPr lang="en-US" altLang="en-US">
                <a:ea typeface="ＭＳ Ｐゴシック" panose="020B0600070205080204" pitchFamily="34" charset="-128"/>
                <a:cs typeface="Geneva" pitchFamily="1" charset="0"/>
              </a:rPr>
              <a:t>My content will not include discussion/reference of any commercial products or services.</a:t>
            </a:r>
          </a:p>
          <a:p>
            <a:r>
              <a:rPr lang="en-US" altLang="en-US">
                <a:ea typeface="ＭＳ Ｐゴシック" panose="020B0600070205080204" pitchFamily="34" charset="-128"/>
                <a:cs typeface="Geneva" pitchFamily="1" charset="0"/>
              </a:rPr>
              <a:t>I do not intend to discuss an unapproved/investigative use of commercial products/devices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07E10E67-8344-4EDE-0DE6-EA0BEEF75248}"/>
              </a:ext>
            </a:extLst>
          </p:cNvPr>
          <p:cNvGraphicFramePr>
            <a:graphicFrameLocks noGrp="1"/>
          </p:cNvGraphicFramePr>
          <p:nvPr>
            <p:ph idx="1"/>
            <p:extLst>
              <p:ext uri="{D42A27DB-BD31-4B8C-83A1-F6EECF244321}">
                <p14:modId xmlns:p14="http://schemas.microsoft.com/office/powerpoint/2010/main" val="1799382490"/>
              </p:ext>
            </p:extLst>
          </p:nvPr>
        </p:nvGraphicFramePr>
        <p:xfrm>
          <a:off x="1097280" y="2315993"/>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331C29B-52DA-4357-A8AC-546FFDB9B9BD}"/>
              </a:ext>
            </a:extLst>
          </p:cNvPr>
          <p:cNvPicPr>
            <a:picLocks noChangeAspect="1"/>
          </p:cNvPicPr>
          <p:nvPr/>
        </p:nvPicPr>
        <p:blipFill>
          <a:blip r:embed="rId7"/>
          <a:stretch>
            <a:fillRect/>
          </a:stretch>
        </p:blipFill>
        <p:spPr>
          <a:xfrm>
            <a:off x="2276167" y="222504"/>
            <a:ext cx="7639665" cy="2133600"/>
          </a:xfrm>
          <a:prstGeom prst="rect">
            <a:avLst/>
          </a:prstGeom>
        </p:spPr>
      </p:pic>
      <p:sp>
        <p:nvSpPr>
          <p:cNvPr id="7" name="TextBox 6">
            <a:extLst>
              <a:ext uri="{FF2B5EF4-FFF2-40B4-BE49-F238E27FC236}">
                <a16:creationId xmlns:a16="http://schemas.microsoft.com/office/drawing/2014/main" id="{065E4A16-7CD5-4936-8F12-F3677C0DFEDF}"/>
              </a:ext>
            </a:extLst>
          </p:cNvPr>
          <p:cNvSpPr txBox="1"/>
          <p:nvPr/>
        </p:nvSpPr>
        <p:spPr>
          <a:xfrm>
            <a:off x="8502902" y="5889322"/>
            <a:ext cx="4143250" cy="369332"/>
          </a:xfrm>
          <a:prstGeom prst="rect">
            <a:avLst/>
          </a:prstGeom>
          <a:noFill/>
        </p:spPr>
        <p:txBody>
          <a:bodyPr wrap="none" rtlCol="0">
            <a:spAutoFit/>
          </a:bodyPr>
          <a:lstStyle/>
          <a:p>
            <a:r>
              <a:rPr lang="nl-NL" dirty="0">
                <a:solidFill>
                  <a:srgbClr val="002060"/>
                </a:solidFill>
              </a:rPr>
              <a:t>J Acad Nutr Diet. 2017;117:1049-1056.</a:t>
            </a:r>
            <a:endParaRPr lang="en-US" dirty="0">
              <a:solidFill>
                <a:srgbClr val="002060"/>
              </a:solidFill>
            </a:endParaRPr>
          </a:p>
        </p:txBody>
      </p:sp>
    </p:spTree>
    <p:extLst>
      <p:ext uri="{BB962C8B-B14F-4D97-AF65-F5344CB8AC3E}">
        <p14:creationId xmlns:p14="http://schemas.microsoft.com/office/powerpoint/2010/main" val="143779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D4CDA-D8F8-4CA4-9233-A00D45B3B695}"/>
              </a:ext>
            </a:extLst>
          </p:cNvPr>
          <p:cNvSpPr>
            <a:spLocks noGrp="1"/>
          </p:cNvSpPr>
          <p:nvPr>
            <p:ph type="title"/>
          </p:nvPr>
        </p:nvSpPr>
        <p:spPr>
          <a:xfrm>
            <a:off x="2165774" y="1596059"/>
            <a:ext cx="9281160" cy="3665881"/>
          </a:xfrm>
        </p:spPr>
        <p:txBody>
          <a:bodyPr>
            <a:normAutofit fontScale="90000"/>
          </a:bodyPr>
          <a:lstStyle/>
          <a:p>
            <a:r>
              <a:rPr lang="en-US" dirty="0"/>
              <a:t>Children and Youth with Special Health Care Needs </a:t>
            </a:r>
            <a:br>
              <a:rPr lang="en-US" dirty="0"/>
            </a:br>
            <a:endParaRPr lang="en-US" dirty="0"/>
          </a:p>
        </p:txBody>
      </p:sp>
    </p:spTree>
    <p:extLst>
      <p:ext uri="{BB962C8B-B14F-4D97-AF65-F5344CB8AC3E}">
        <p14:creationId xmlns:p14="http://schemas.microsoft.com/office/powerpoint/2010/main" val="423940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30BDDF48-3431-4C03-956E-04BAC2293935}"/>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a:p>
            <a:r>
              <a:rPr lang="en-US" sz="1500">
                <a:solidFill>
                  <a:srgbClr val="FFFFFF"/>
                </a:solidFill>
              </a:rPr>
              <a:t>AI/AN children do not have a higher prevalence of special health care needs as compared to other children, however they are more likely to have functional difficulties and likely more disability*</a:t>
            </a:r>
          </a:p>
          <a:p>
            <a:pPr lvl="1"/>
            <a:r>
              <a:rPr lang="en-US" sz="1500">
                <a:solidFill>
                  <a:srgbClr val="FFFFFF"/>
                </a:solidFill>
              </a:rPr>
              <a:t>*due to injury, inadequate prenatal care, preterm birth or environmental stressors</a:t>
            </a:r>
          </a:p>
          <a:p>
            <a:endParaRPr lang="en-US" sz="150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9E18015E-1877-439F-9DEB-A197EFA01DD3}"/>
              </a:ext>
            </a:extLst>
          </p:cNvPr>
          <p:cNvPicPr>
            <a:picLocks noChangeAspect="1"/>
          </p:cNvPicPr>
          <p:nvPr/>
        </p:nvPicPr>
        <p:blipFill>
          <a:blip r:embed="rId2"/>
          <a:stretch>
            <a:fillRect/>
          </a:stretch>
        </p:blipFill>
        <p:spPr>
          <a:xfrm>
            <a:off x="4566935" y="686944"/>
            <a:ext cx="6798082" cy="1697201"/>
          </a:xfrm>
          <a:prstGeom prst="rect">
            <a:avLst/>
          </a:prstGeom>
        </p:spPr>
      </p:pic>
      <p:pic>
        <p:nvPicPr>
          <p:cNvPr id="7" name="Picture 6">
            <a:extLst>
              <a:ext uri="{FF2B5EF4-FFF2-40B4-BE49-F238E27FC236}">
                <a16:creationId xmlns:a16="http://schemas.microsoft.com/office/drawing/2014/main" id="{AFAEAB72-2C3B-4F21-A76F-8540FB5C6084}"/>
              </a:ext>
            </a:extLst>
          </p:cNvPr>
          <p:cNvPicPr>
            <a:picLocks noChangeAspect="1"/>
          </p:cNvPicPr>
          <p:nvPr/>
        </p:nvPicPr>
        <p:blipFill>
          <a:blip r:embed="rId3"/>
          <a:stretch>
            <a:fillRect/>
          </a:stretch>
        </p:blipFill>
        <p:spPr>
          <a:xfrm>
            <a:off x="4566935" y="3592372"/>
            <a:ext cx="6821714" cy="2057400"/>
          </a:xfrm>
          <a:prstGeom prst="rect">
            <a:avLst/>
          </a:prstGeom>
        </p:spPr>
      </p:pic>
    </p:spTree>
    <p:extLst>
      <p:ext uri="{BB962C8B-B14F-4D97-AF65-F5344CB8AC3E}">
        <p14:creationId xmlns:p14="http://schemas.microsoft.com/office/powerpoint/2010/main" val="50377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6D3F292-4388-4A70-9E68-F9309BD4EA12}"/>
              </a:ext>
            </a:extLst>
          </p:cNvPr>
          <p:cNvSpPr>
            <a:spLocks noGrp="1"/>
          </p:cNvSpPr>
          <p:nvPr>
            <p:ph idx="1"/>
          </p:nvPr>
        </p:nvSpPr>
        <p:spPr>
          <a:xfrm>
            <a:off x="492371" y="2653800"/>
            <a:ext cx="3084844" cy="3335519"/>
          </a:xfrm>
        </p:spPr>
        <p:txBody>
          <a:bodyPr vert="horz" lIns="0" tIns="45720" rIns="0" bIns="45720" rtlCol="0">
            <a:normAutofit/>
          </a:bodyPr>
          <a:lstStyle/>
          <a:p>
            <a:endParaRPr lang="en-US" sz="1500">
              <a:solidFill>
                <a:srgbClr val="FFFFFF"/>
              </a:solidFill>
            </a:endParaRPr>
          </a:p>
          <a:p>
            <a:endParaRPr lang="en-US" sz="1500">
              <a:solidFill>
                <a:srgbClr val="FFFFFF"/>
              </a:solidFill>
            </a:endParaRPr>
          </a:p>
          <a:p>
            <a:r>
              <a:rPr lang="en-US" sz="1500">
                <a:solidFill>
                  <a:srgbClr val="FFFFFF"/>
                </a:solidFill>
              </a:rPr>
              <a:t>All children with special health care needs benefit from a coordinated, comprehensive medical home, but AI/AN children have barriers* receiving medical-home based primary care, subspeciality care or outpatient rehabilitation</a:t>
            </a:r>
          </a:p>
          <a:p>
            <a:pPr lvl="1"/>
            <a:r>
              <a:rPr lang="en-US" sz="1500">
                <a:solidFill>
                  <a:srgbClr val="FFFFFF"/>
                </a:solidFill>
              </a:rPr>
              <a:t>*may be due to transportation, funding, wait times, cultural insensitivity</a:t>
            </a:r>
          </a:p>
          <a:p>
            <a:endParaRPr lang="en-US" sz="1500">
              <a:solidFill>
                <a:srgbClr val="FFFFFF"/>
              </a:solidFill>
            </a:endParaRPr>
          </a:p>
          <a:p>
            <a:endParaRPr lang="en-US" sz="1500">
              <a:solidFill>
                <a:srgbClr val="FFFFFF"/>
              </a:solidFill>
            </a:endParaRPr>
          </a:p>
        </p:txBody>
      </p:sp>
      <p:sp>
        <p:nvSpPr>
          <p:cNvPr id="23" name="Rectangle 2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0F9B6E60-4D40-43C6-9E21-A56251F64FBB}"/>
              </a:ext>
            </a:extLst>
          </p:cNvPr>
          <p:cNvPicPr>
            <a:picLocks noChangeAspect="1"/>
          </p:cNvPicPr>
          <p:nvPr/>
        </p:nvPicPr>
        <p:blipFill>
          <a:blip r:embed="rId2"/>
          <a:stretch>
            <a:fillRect/>
          </a:stretch>
        </p:blipFill>
        <p:spPr>
          <a:xfrm>
            <a:off x="4742017" y="1782590"/>
            <a:ext cx="6798082" cy="3292820"/>
          </a:xfrm>
          <a:prstGeom prst="rect">
            <a:avLst/>
          </a:prstGeom>
        </p:spPr>
      </p:pic>
    </p:spTree>
    <p:extLst>
      <p:ext uri="{BB962C8B-B14F-4D97-AF65-F5344CB8AC3E}">
        <p14:creationId xmlns:p14="http://schemas.microsoft.com/office/powerpoint/2010/main" val="185783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7456F-59AC-46ED-BEB8-63FDE3039F21}"/>
              </a:ext>
            </a:extLst>
          </p:cNvPr>
          <p:cNvSpPr>
            <a:spLocks noGrp="1"/>
          </p:cNvSpPr>
          <p:nvPr>
            <p:ph type="title"/>
          </p:nvPr>
        </p:nvSpPr>
        <p:spPr>
          <a:xfrm>
            <a:off x="2296525" y="1668780"/>
            <a:ext cx="9281160" cy="3520440"/>
          </a:xfrm>
        </p:spPr>
        <p:txBody>
          <a:bodyPr/>
          <a:lstStyle/>
          <a:p>
            <a:r>
              <a:rPr lang="en-US" dirty="0"/>
              <a:t>Mental Health</a:t>
            </a:r>
            <a:br>
              <a:rPr lang="en-US" dirty="0"/>
            </a:br>
            <a:endParaRPr lang="en-US" dirty="0"/>
          </a:p>
        </p:txBody>
      </p:sp>
    </p:spTree>
    <p:extLst>
      <p:ext uri="{BB962C8B-B14F-4D97-AF65-F5344CB8AC3E}">
        <p14:creationId xmlns:p14="http://schemas.microsoft.com/office/powerpoint/2010/main" val="56202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6AD063D7-D6D7-6E1E-2AA9-A59A747287FC}"/>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ED4E21B-0481-44B2-8582-C446094DBAB0}"/>
              </a:ext>
            </a:extLst>
          </p:cNvPr>
          <p:cNvPicPr>
            <a:picLocks noChangeAspect="1"/>
          </p:cNvPicPr>
          <p:nvPr/>
        </p:nvPicPr>
        <p:blipFill>
          <a:blip r:embed="rId7"/>
          <a:stretch>
            <a:fillRect/>
          </a:stretch>
        </p:blipFill>
        <p:spPr>
          <a:xfrm>
            <a:off x="2835564" y="404840"/>
            <a:ext cx="5139774" cy="1168131"/>
          </a:xfrm>
          <a:prstGeom prst="rect">
            <a:avLst/>
          </a:prstGeom>
        </p:spPr>
      </p:pic>
      <p:sp>
        <p:nvSpPr>
          <p:cNvPr id="7" name="TextBox 6">
            <a:extLst>
              <a:ext uri="{FF2B5EF4-FFF2-40B4-BE49-F238E27FC236}">
                <a16:creationId xmlns:a16="http://schemas.microsoft.com/office/drawing/2014/main" id="{A84F902E-9D5C-4E55-9341-9DD29A8DBE63}"/>
              </a:ext>
            </a:extLst>
          </p:cNvPr>
          <p:cNvSpPr txBox="1"/>
          <p:nvPr/>
        </p:nvSpPr>
        <p:spPr>
          <a:xfrm>
            <a:off x="4030138" y="5880589"/>
            <a:ext cx="7665753" cy="369332"/>
          </a:xfrm>
          <a:prstGeom prst="rect">
            <a:avLst/>
          </a:prstGeom>
          <a:noFill/>
        </p:spPr>
        <p:txBody>
          <a:bodyPr wrap="none" rtlCol="0">
            <a:spAutoFit/>
          </a:bodyPr>
          <a:lstStyle/>
          <a:p>
            <a:r>
              <a:rPr lang="en-US" dirty="0">
                <a:solidFill>
                  <a:srgbClr val="002060"/>
                </a:solidFill>
              </a:rPr>
              <a:t>American Journal of Public Health | Supplement 3, 2014, Vol 104, No. S3</a:t>
            </a:r>
          </a:p>
        </p:txBody>
      </p:sp>
    </p:spTree>
    <p:extLst>
      <p:ext uri="{BB962C8B-B14F-4D97-AF65-F5344CB8AC3E}">
        <p14:creationId xmlns:p14="http://schemas.microsoft.com/office/powerpoint/2010/main" val="2818869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31CAF-9CD1-4BCA-A272-1D8E947B5243}"/>
              </a:ext>
            </a:extLst>
          </p:cNvPr>
          <p:cNvSpPr>
            <a:spLocks noGrp="1"/>
          </p:cNvSpPr>
          <p:nvPr>
            <p:ph idx="1"/>
          </p:nvPr>
        </p:nvSpPr>
        <p:spPr/>
        <p:txBody>
          <a:bodyPr/>
          <a:lstStyle/>
          <a:p>
            <a:endParaRPr lang="en-US" dirty="0"/>
          </a:p>
          <a:p>
            <a:endParaRPr lang="en-US" dirty="0"/>
          </a:p>
          <a:p>
            <a:endParaRPr lang="en-US" dirty="0"/>
          </a:p>
          <a:p>
            <a:endParaRPr lang="en-US" sz="2800" dirty="0"/>
          </a:p>
          <a:p>
            <a:r>
              <a:rPr lang="en-US" sz="2800" dirty="0"/>
              <a:t>Effective suicide prevention initiatives are strengths based, community driven, and culturally centered</a:t>
            </a:r>
          </a:p>
          <a:p>
            <a:pPr lvl="1"/>
            <a:r>
              <a:rPr lang="en-US" sz="2600" dirty="0">
                <a:solidFill>
                  <a:schemeClr val="tx2">
                    <a:lumMod val="75000"/>
                  </a:schemeClr>
                </a:solidFill>
              </a:rPr>
              <a:t>Cultural protective factors should be prioritized</a:t>
            </a:r>
          </a:p>
          <a:p>
            <a:pPr lvl="1"/>
            <a:r>
              <a:rPr lang="en-US" sz="2600" dirty="0">
                <a:solidFill>
                  <a:schemeClr val="tx2">
                    <a:lumMod val="75000"/>
                  </a:schemeClr>
                </a:solidFill>
              </a:rPr>
              <a:t>School-based health care centers can be used as an adjunct to other mental heath services</a:t>
            </a:r>
          </a:p>
        </p:txBody>
      </p:sp>
      <p:pic>
        <p:nvPicPr>
          <p:cNvPr id="4" name="Picture 3">
            <a:extLst>
              <a:ext uri="{FF2B5EF4-FFF2-40B4-BE49-F238E27FC236}">
                <a16:creationId xmlns:a16="http://schemas.microsoft.com/office/drawing/2014/main" id="{233BA684-EF99-4B4F-BC57-C7AF3DB75D7C}"/>
              </a:ext>
            </a:extLst>
          </p:cNvPr>
          <p:cNvPicPr>
            <a:picLocks noChangeAspect="1"/>
          </p:cNvPicPr>
          <p:nvPr/>
        </p:nvPicPr>
        <p:blipFill>
          <a:blip r:embed="rId2"/>
          <a:stretch>
            <a:fillRect/>
          </a:stretch>
        </p:blipFill>
        <p:spPr>
          <a:xfrm>
            <a:off x="3169104" y="135598"/>
            <a:ext cx="5853792" cy="3561323"/>
          </a:xfrm>
          <a:prstGeom prst="rect">
            <a:avLst/>
          </a:prstGeom>
        </p:spPr>
      </p:pic>
      <p:sp>
        <p:nvSpPr>
          <p:cNvPr id="5" name="TextBox 4">
            <a:extLst>
              <a:ext uri="{FF2B5EF4-FFF2-40B4-BE49-F238E27FC236}">
                <a16:creationId xmlns:a16="http://schemas.microsoft.com/office/drawing/2014/main" id="{59F9731F-9126-4551-AA3C-8411CCED5350}"/>
              </a:ext>
            </a:extLst>
          </p:cNvPr>
          <p:cNvSpPr txBox="1"/>
          <p:nvPr/>
        </p:nvSpPr>
        <p:spPr>
          <a:xfrm>
            <a:off x="6718639" y="5802868"/>
            <a:ext cx="4403513" cy="369332"/>
          </a:xfrm>
          <a:prstGeom prst="rect">
            <a:avLst/>
          </a:prstGeom>
          <a:noFill/>
        </p:spPr>
        <p:txBody>
          <a:bodyPr wrap="none" rtlCol="0">
            <a:spAutoFit/>
          </a:bodyPr>
          <a:lstStyle/>
          <a:p>
            <a:r>
              <a:rPr lang="en-US" dirty="0" err="1">
                <a:solidFill>
                  <a:srgbClr val="002060"/>
                </a:solidFill>
              </a:rPr>
              <a:t>Prev</a:t>
            </a:r>
            <a:r>
              <a:rPr lang="en-US" dirty="0">
                <a:solidFill>
                  <a:srgbClr val="002060"/>
                </a:solidFill>
              </a:rPr>
              <a:t> Sci. 2018 February ; 19(2): 174–185.</a:t>
            </a:r>
          </a:p>
        </p:txBody>
      </p:sp>
    </p:spTree>
    <p:extLst>
      <p:ext uri="{BB962C8B-B14F-4D97-AF65-F5344CB8AC3E}">
        <p14:creationId xmlns:p14="http://schemas.microsoft.com/office/powerpoint/2010/main" val="254823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3858E-C7A0-4AA3-B694-7D6070CBF590}"/>
              </a:ext>
            </a:extLst>
          </p:cNvPr>
          <p:cNvSpPr>
            <a:spLocks noGrp="1"/>
          </p:cNvSpPr>
          <p:nvPr>
            <p:ph type="title"/>
          </p:nvPr>
        </p:nvSpPr>
        <p:spPr/>
        <p:txBody>
          <a:bodyPr/>
          <a:lstStyle/>
          <a:p>
            <a:r>
              <a:rPr lang="en-US" dirty="0"/>
              <a:t>Health and Identity</a:t>
            </a:r>
          </a:p>
        </p:txBody>
      </p:sp>
    </p:spTree>
    <p:extLst>
      <p:ext uri="{BB962C8B-B14F-4D97-AF65-F5344CB8AC3E}">
        <p14:creationId xmlns:p14="http://schemas.microsoft.com/office/powerpoint/2010/main" val="5354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D8D3C1B1-4DF6-4BA6-BD0A-3B776743C40C}"/>
              </a:ext>
            </a:extLst>
          </p:cNvPr>
          <p:cNvSpPr txBox="1"/>
          <p:nvPr/>
        </p:nvSpPr>
        <p:spPr>
          <a:xfrm>
            <a:off x="781202" y="5037974"/>
            <a:ext cx="2620931" cy="249783"/>
          </a:xfrm>
          <a:prstGeom prst="rect">
            <a:avLst/>
          </a:prstGeom>
        </p:spPr>
        <p:txBody>
          <a:bodyPr vert="horz" lIns="91440" tIns="45720" rIns="91440" bIns="45720" rtlCol="0" anchor="b">
            <a:normAutofit fontScale="25000" lnSpcReduction="20000"/>
          </a:bodyPr>
          <a:lstStyle/>
          <a:p>
            <a:pPr defTabSz="914400">
              <a:lnSpc>
                <a:spcPct val="85000"/>
              </a:lnSpc>
              <a:spcBef>
                <a:spcPct val="0"/>
              </a:spcBef>
              <a:spcAft>
                <a:spcPts val="600"/>
              </a:spcAft>
            </a:pPr>
            <a:r>
              <a:rPr lang="en-US" sz="3300" spc="-50" dirty="0">
                <a:solidFill>
                  <a:srgbClr val="FFFFFF"/>
                </a:solidFill>
                <a:latin typeface="+mj-lt"/>
                <a:ea typeface="+mj-ea"/>
                <a:cs typeface="+mj-cs"/>
              </a:rPr>
              <a:t>J Racial </a:t>
            </a:r>
            <a:r>
              <a:rPr lang="en-US" sz="3300" spc="-50" dirty="0" err="1">
                <a:solidFill>
                  <a:srgbClr val="FFFFFF"/>
                </a:solidFill>
                <a:latin typeface="+mj-lt"/>
                <a:ea typeface="+mj-ea"/>
                <a:cs typeface="+mj-cs"/>
              </a:rPr>
              <a:t>Ethn</a:t>
            </a:r>
            <a:r>
              <a:rPr lang="en-US" sz="3300" spc="-50" dirty="0">
                <a:solidFill>
                  <a:srgbClr val="FFFFFF"/>
                </a:solidFill>
                <a:latin typeface="+mj-lt"/>
                <a:ea typeface="+mj-ea"/>
                <a:cs typeface="+mj-cs"/>
              </a:rPr>
              <a:t> Health Disparities. 2020; 7(4):630–642</a:t>
            </a:r>
          </a:p>
        </p:txBody>
      </p:sp>
      <p:sp>
        <p:nvSpPr>
          <p:cNvPr id="5" name="Content Placeholder 4">
            <a:extLst>
              <a:ext uri="{FF2B5EF4-FFF2-40B4-BE49-F238E27FC236}">
                <a16:creationId xmlns:a16="http://schemas.microsoft.com/office/drawing/2014/main" id="{EFF7CD3F-B3CE-4210-8CD7-5D86AD8F81C9}"/>
              </a:ext>
            </a:extLst>
          </p:cNvPr>
          <p:cNvSpPr>
            <a:spLocks noGrp="1"/>
          </p:cNvSpPr>
          <p:nvPr>
            <p:ph idx="1"/>
          </p:nvPr>
        </p:nvSpPr>
        <p:spPr>
          <a:xfrm>
            <a:off x="482989" y="1326900"/>
            <a:ext cx="3084844" cy="3335519"/>
          </a:xfrm>
        </p:spPr>
        <p:txBody>
          <a:bodyPr vert="horz" lIns="0" tIns="45720" rIns="0" bIns="45720" rtlCol="0">
            <a:normAutofit/>
          </a:bodyPr>
          <a:lstStyle/>
          <a:p>
            <a:r>
              <a:rPr lang="en-US" sz="1500" dirty="0">
                <a:solidFill>
                  <a:srgbClr val="FFFFFF"/>
                </a:solidFill>
              </a:rPr>
              <a:t>Two-Spirit AI/AN youth experience significant health inequities</a:t>
            </a:r>
          </a:p>
          <a:p>
            <a:pPr lvl="1"/>
            <a:r>
              <a:rPr lang="en-US" sz="1500" dirty="0">
                <a:solidFill>
                  <a:srgbClr val="FFFFFF"/>
                </a:solidFill>
              </a:rPr>
              <a:t>Transgender AI/AN individuals experience harassment (86%), physical assault (51%) and sexual assault (21%)</a:t>
            </a:r>
          </a:p>
          <a:p>
            <a:pPr lvl="1"/>
            <a:r>
              <a:rPr lang="en-US" sz="1500" dirty="0">
                <a:solidFill>
                  <a:srgbClr val="FFFFFF"/>
                </a:solidFill>
              </a:rPr>
              <a:t>Fifty seven percent of AI/AN transgender youth have contemplated suicide (versus 33.7% of all transgender youth)</a:t>
            </a:r>
          </a:p>
          <a:p>
            <a:pPr lvl="1"/>
            <a:r>
              <a:rPr lang="en-US" sz="1500" dirty="0">
                <a:solidFill>
                  <a:srgbClr val="FFFFFF"/>
                </a:solidFill>
              </a:rPr>
              <a:t>Twenty three percent of AI/AN transgender youth experience joblessness</a:t>
            </a:r>
          </a:p>
          <a:p>
            <a:pPr marL="0" indent="0">
              <a:buFont typeface="Calibri" panose="020F0502020204030204" pitchFamily="34" charset="0"/>
              <a:buNone/>
            </a:pPr>
            <a:endParaRPr lang="en-US" sz="1500" dirty="0">
              <a:solidFill>
                <a:srgbClr val="FFFFFF"/>
              </a:solidFill>
            </a:endParaRPr>
          </a:p>
        </p:txBody>
      </p:sp>
      <p:sp>
        <p:nvSpPr>
          <p:cNvPr id="20"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6C8C4939-4BFF-483E-B3E1-F7509898CCBA}"/>
              </a:ext>
            </a:extLst>
          </p:cNvPr>
          <p:cNvPicPr>
            <a:picLocks noChangeAspect="1"/>
          </p:cNvPicPr>
          <p:nvPr/>
        </p:nvPicPr>
        <p:blipFill>
          <a:blip r:embed="rId2"/>
          <a:stretch>
            <a:fillRect/>
          </a:stretch>
        </p:blipFill>
        <p:spPr>
          <a:xfrm>
            <a:off x="4742017" y="2676883"/>
            <a:ext cx="6798082" cy="1504233"/>
          </a:xfrm>
          <a:prstGeom prst="rect">
            <a:avLst/>
          </a:prstGeom>
        </p:spPr>
      </p:pic>
    </p:spTree>
    <p:extLst>
      <p:ext uri="{BB962C8B-B14F-4D97-AF65-F5344CB8AC3E}">
        <p14:creationId xmlns:p14="http://schemas.microsoft.com/office/powerpoint/2010/main" val="426494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85098C-CD91-487D-9D6A-B73812F3E17D}"/>
              </a:ext>
            </a:extLst>
          </p:cNvPr>
          <p:cNvSpPr>
            <a:spLocks noGrp="1"/>
          </p:cNvSpPr>
          <p:nvPr>
            <p:ph type="title"/>
          </p:nvPr>
        </p:nvSpPr>
        <p:spPr/>
        <p:txBody>
          <a:bodyPr/>
          <a:lstStyle/>
          <a:p>
            <a:r>
              <a:rPr lang="en-US" dirty="0"/>
              <a:t>Violence</a:t>
            </a:r>
          </a:p>
        </p:txBody>
      </p:sp>
    </p:spTree>
    <p:extLst>
      <p:ext uri="{BB962C8B-B14F-4D97-AF65-F5344CB8AC3E}">
        <p14:creationId xmlns:p14="http://schemas.microsoft.com/office/powerpoint/2010/main" val="243837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80506ED4-32CD-43AB-B344-A53FEC3B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C990AAD3-E6EC-436A-BA4C-86970DE3D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3FC29D54-036A-4639-B198-291BD7D62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83C07DA0-7F46-4C18-A505-27591F4AB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t Hall Reservation">
            <a:extLst>
              <a:ext uri="{FF2B5EF4-FFF2-40B4-BE49-F238E27FC236}">
                <a16:creationId xmlns:a16="http://schemas.microsoft.com/office/drawing/2014/main" id="{91125A0F-1CC0-4E5D-9A42-354AE9DA9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81" r="-2" b="3206"/>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oshone-Bannock Tribes">
            <a:extLst>
              <a:ext uri="{FF2B5EF4-FFF2-40B4-BE49-F238E27FC236}">
                <a16:creationId xmlns:a16="http://schemas.microsoft.com/office/drawing/2014/main" id="{3C57D787-D413-432B-B484-93927252F7E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710" r="4078" b="2"/>
          <a:stretch/>
        </p:blipFill>
        <p:spPr bwMode="auto">
          <a:xfrm>
            <a:off x="6176433" y="640927"/>
            <a:ext cx="53720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3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646B2BBB-CBBB-123D-1DB3-85898F076FF9}"/>
              </a:ext>
            </a:extLst>
          </p:cNvPr>
          <p:cNvGraphicFramePr>
            <a:graphicFrameLocks noGrp="1"/>
          </p:cNvGraphicFramePr>
          <p:nvPr>
            <p:ph idx="1"/>
          </p:nvPr>
        </p:nvGraphicFramePr>
        <p:xfrm>
          <a:off x="1180407" y="231800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B9903DC-89D2-43AF-B9D7-A9F5631FCCCE}"/>
              </a:ext>
            </a:extLst>
          </p:cNvPr>
          <p:cNvPicPr>
            <a:picLocks noChangeAspect="1"/>
          </p:cNvPicPr>
          <p:nvPr/>
        </p:nvPicPr>
        <p:blipFill>
          <a:blip r:embed="rId7"/>
          <a:stretch>
            <a:fillRect/>
          </a:stretch>
        </p:blipFill>
        <p:spPr>
          <a:xfrm>
            <a:off x="2685143" y="260604"/>
            <a:ext cx="6821714" cy="2057400"/>
          </a:xfrm>
          <a:prstGeom prst="rect">
            <a:avLst/>
          </a:prstGeom>
        </p:spPr>
      </p:pic>
      <p:sp>
        <p:nvSpPr>
          <p:cNvPr id="7" name="TextBox 6">
            <a:extLst>
              <a:ext uri="{FF2B5EF4-FFF2-40B4-BE49-F238E27FC236}">
                <a16:creationId xmlns:a16="http://schemas.microsoft.com/office/drawing/2014/main" id="{7DCA960B-9F38-4B69-9EFD-EBBA76801B61}"/>
              </a:ext>
            </a:extLst>
          </p:cNvPr>
          <p:cNvSpPr txBox="1"/>
          <p:nvPr/>
        </p:nvSpPr>
        <p:spPr>
          <a:xfrm>
            <a:off x="6647635" y="5660075"/>
            <a:ext cx="6487090" cy="369332"/>
          </a:xfrm>
          <a:prstGeom prst="rect">
            <a:avLst/>
          </a:prstGeom>
          <a:noFill/>
        </p:spPr>
        <p:txBody>
          <a:bodyPr wrap="square" rtlCol="0">
            <a:spAutoFit/>
          </a:bodyPr>
          <a:lstStyle/>
          <a:p>
            <a:r>
              <a:rPr lang="en-US" dirty="0">
                <a:solidFill>
                  <a:srgbClr val="002060"/>
                </a:solidFill>
              </a:rPr>
              <a:t>J Racial </a:t>
            </a:r>
            <a:r>
              <a:rPr lang="en-US" dirty="0" err="1">
                <a:solidFill>
                  <a:srgbClr val="002060"/>
                </a:solidFill>
              </a:rPr>
              <a:t>Ethn</a:t>
            </a:r>
            <a:r>
              <a:rPr lang="en-US" dirty="0">
                <a:solidFill>
                  <a:srgbClr val="002060"/>
                </a:solidFill>
              </a:rPr>
              <a:t> Health Disparities.2019;6(2):335–344</a:t>
            </a:r>
          </a:p>
        </p:txBody>
      </p:sp>
    </p:spTree>
    <p:extLst>
      <p:ext uri="{BB962C8B-B14F-4D97-AF65-F5344CB8AC3E}">
        <p14:creationId xmlns:p14="http://schemas.microsoft.com/office/powerpoint/2010/main" val="147438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98CF9EB-2C63-42B5-B1C7-1F700741AEE3}"/>
              </a:ext>
            </a:extLst>
          </p:cNvPr>
          <p:cNvSpPr>
            <a:spLocks noGrp="1"/>
          </p:cNvSpPr>
          <p:nvPr>
            <p:ph idx="1"/>
          </p:nvPr>
        </p:nvSpPr>
        <p:spPr>
          <a:xfrm>
            <a:off x="482989" y="1490018"/>
            <a:ext cx="3084844" cy="3335519"/>
          </a:xfrm>
        </p:spPr>
        <p:txBody>
          <a:bodyPr>
            <a:normAutofit/>
          </a:bodyPr>
          <a:lstStyle/>
          <a:p>
            <a:endParaRPr lang="en-US" sz="1500" dirty="0">
              <a:solidFill>
                <a:srgbClr val="FFFFFF"/>
              </a:solidFill>
            </a:endParaRPr>
          </a:p>
          <a:p>
            <a:endParaRPr lang="en-US" sz="1500" dirty="0">
              <a:solidFill>
                <a:srgbClr val="FFFFFF"/>
              </a:solidFill>
            </a:endParaRPr>
          </a:p>
          <a:p>
            <a:r>
              <a:rPr lang="en-US" sz="1500" dirty="0">
                <a:solidFill>
                  <a:srgbClr val="FFFFFF"/>
                </a:solidFill>
              </a:rPr>
              <a:t>Thirty percent of AI girls (11 – 17 years) report sexual abuse and 11% have been raped</a:t>
            </a:r>
          </a:p>
          <a:p>
            <a:r>
              <a:rPr lang="en-US" sz="1500" dirty="0">
                <a:solidFill>
                  <a:srgbClr val="FFFFFF"/>
                </a:solidFill>
              </a:rPr>
              <a:t>AN women and girls represent 33% of the sex trafficking victims despite comprising 8% of the Alaska population</a:t>
            </a:r>
          </a:p>
          <a:p>
            <a:r>
              <a:rPr lang="en-US" sz="1500" dirty="0">
                <a:solidFill>
                  <a:srgbClr val="FFFFFF"/>
                </a:solidFill>
              </a:rPr>
              <a:t>AI/AN girls are 5x more likely to be arrested for prostitution compared to white girls</a:t>
            </a:r>
          </a:p>
        </p:txBody>
      </p:sp>
      <p:sp>
        <p:nvSpPr>
          <p:cNvPr id="17"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C220F61-8181-42BA-88D8-EF4A35398721}"/>
              </a:ext>
            </a:extLst>
          </p:cNvPr>
          <p:cNvPicPr>
            <a:picLocks noChangeAspect="1"/>
          </p:cNvPicPr>
          <p:nvPr/>
        </p:nvPicPr>
        <p:blipFill>
          <a:blip r:embed="rId2"/>
          <a:stretch>
            <a:fillRect/>
          </a:stretch>
        </p:blipFill>
        <p:spPr>
          <a:xfrm>
            <a:off x="4742017" y="2440410"/>
            <a:ext cx="6798082" cy="1977179"/>
          </a:xfrm>
          <a:prstGeom prst="rect">
            <a:avLst/>
          </a:prstGeom>
        </p:spPr>
      </p:pic>
    </p:spTree>
    <p:extLst>
      <p:ext uri="{BB962C8B-B14F-4D97-AF65-F5344CB8AC3E}">
        <p14:creationId xmlns:p14="http://schemas.microsoft.com/office/powerpoint/2010/main" val="394640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0F195-C66B-49B0-9113-56E4B8B62037}"/>
              </a:ext>
            </a:extLst>
          </p:cNvPr>
          <p:cNvSpPr>
            <a:spLocks noGrp="1"/>
          </p:cNvSpPr>
          <p:nvPr>
            <p:ph type="title"/>
          </p:nvPr>
        </p:nvSpPr>
        <p:spPr/>
        <p:txBody>
          <a:bodyPr/>
          <a:lstStyle/>
          <a:p>
            <a:r>
              <a:rPr lang="en-US" dirty="0"/>
              <a:t>Foster care</a:t>
            </a:r>
          </a:p>
        </p:txBody>
      </p:sp>
    </p:spTree>
    <p:extLst>
      <p:ext uri="{BB962C8B-B14F-4D97-AF65-F5344CB8AC3E}">
        <p14:creationId xmlns:p14="http://schemas.microsoft.com/office/powerpoint/2010/main" val="937663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00427AD4-6E57-E44E-6F15-8956986862CB}"/>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320C368-EF8D-4CCE-B653-2AFC1F6C81D9}"/>
              </a:ext>
            </a:extLst>
          </p:cNvPr>
          <p:cNvPicPr>
            <a:picLocks noChangeAspect="1"/>
          </p:cNvPicPr>
          <p:nvPr/>
        </p:nvPicPr>
        <p:blipFill>
          <a:blip r:embed="rId7"/>
          <a:stretch>
            <a:fillRect/>
          </a:stretch>
        </p:blipFill>
        <p:spPr>
          <a:xfrm>
            <a:off x="4184072" y="364560"/>
            <a:ext cx="4522032" cy="995576"/>
          </a:xfrm>
          <a:prstGeom prst="rect">
            <a:avLst/>
          </a:prstGeom>
        </p:spPr>
      </p:pic>
      <p:sp>
        <p:nvSpPr>
          <p:cNvPr id="7" name="TextBox 6">
            <a:extLst>
              <a:ext uri="{FF2B5EF4-FFF2-40B4-BE49-F238E27FC236}">
                <a16:creationId xmlns:a16="http://schemas.microsoft.com/office/drawing/2014/main" id="{02A581D5-CC79-4540-9D9A-90D73D35CF66}"/>
              </a:ext>
            </a:extLst>
          </p:cNvPr>
          <p:cNvSpPr txBox="1"/>
          <p:nvPr/>
        </p:nvSpPr>
        <p:spPr>
          <a:xfrm>
            <a:off x="7879687" y="5869094"/>
            <a:ext cx="5675586" cy="369332"/>
          </a:xfrm>
          <a:prstGeom prst="rect">
            <a:avLst/>
          </a:prstGeom>
          <a:noFill/>
        </p:spPr>
        <p:txBody>
          <a:bodyPr wrap="square" rtlCol="0">
            <a:spAutoFit/>
          </a:bodyPr>
          <a:lstStyle/>
          <a:p>
            <a:r>
              <a:rPr lang="en-US" dirty="0">
                <a:solidFill>
                  <a:srgbClr val="002060"/>
                </a:solidFill>
              </a:rPr>
              <a:t>Child Welfare. 2012;91(4):61–84</a:t>
            </a:r>
          </a:p>
        </p:txBody>
      </p:sp>
    </p:spTree>
    <p:extLst>
      <p:ext uri="{BB962C8B-B14F-4D97-AF65-F5344CB8AC3E}">
        <p14:creationId xmlns:p14="http://schemas.microsoft.com/office/powerpoint/2010/main" val="2111474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383F8-60B2-49D9-A76D-BA2D494137A8}"/>
              </a:ext>
            </a:extLst>
          </p:cNvPr>
          <p:cNvSpPr>
            <a:spLocks noGrp="1"/>
          </p:cNvSpPr>
          <p:nvPr>
            <p:ph type="title"/>
          </p:nvPr>
        </p:nvSpPr>
        <p:spPr/>
        <p:txBody>
          <a:bodyPr/>
          <a:lstStyle/>
          <a:p>
            <a:r>
              <a:rPr lang="en-US" dirty="0"/>
              <a:t>Governmental and political influences</a:t>
            </a:r>
          </a:p>
        </p:txBody>
      </p:sp>
    </p:spTree>
    <p:extLst>
      <p:ext uri="{BB962C8B-B14F-4D97-AF65-F5344CB8AC3E}">
        <p14:creationId xmlns:p14="http://schemas.microsoft.com/office/powerpoint/2010/main" val="1420741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D66669-1425-4C0D-9F14-050F3ADAA179}"/>
              </a:ext>
            </a:extLst>
          </p:cNvPr>
          <p:cNvSpPr>
            <a:spLocks noGrp="1"/>
          </p:cNvSpPr>
          <p:nvPr>
            <p:ph type="title"/>
          </p:nvPr>
        </p:nvSpPr>
        <p:spPr/>
        <p:txBody>
          <a:bodyPr/>
          <a:lstStyle/>
          <a:p>
            <a:r>
              <a:rPr lang="en-US" dirty="0"/>
              <a:t>Governmental and political influences</a:t>
            </a:r>
          </a:p>
        </p:txBody>
      </p:sp>
      <p:sp>
        <p:nvSpPr>
          <p:cNvPr id="5" name="Content Placeholder 4">
            <a:extLst>
              <a:ext uri="{FF2B5EF4-FFF2-40B4-BE49-F238E27FC236}">
                <a16:creationId xmlns:a16="http://schemas.microsoft.com/office/drawing/2014/main" id="{FFF6D9DB-F3C4-444B-B95A-A1E327061395}"/>
              </a:ext>
            </a:extLst>
          </p:cNvPr>
          <p:cNvSpPr>
            <a:spLocks noGrp="1"/>
          </p:cNvSpPr>
          <p:nvPr>
            <p:ph idx="1"/>
          </p:nvPr>
        </p:nvSpPr>
        <p:spPr/>
        <p:txBody>
          <a:bodyPr>
            <a:normAutofit/>
          </a:bodyPr>
          <a:lstStyle/>
          <a:p>
            <a:r>
              <a:rPr lang="en-US" sz="2800" dirty="0"/>
              <a:t>Health care delivery to AI/ANs influenced by governmental policy at the federal, state and tribal level</a:t>
            </a:r>
          </a:p>
          <a:p>
            <a:r>
              <a:rPr lang="en-US" sz="2800" dirty="0"/>
              <a:t>Treaties established a trust relationship between tribal nations and the federal government</a:t>
            </a:r>
          </a:p>
          <a:p>
            <a:r>
              <a:rPr lang="en-US" sz="2800" dirty="0"/>
              <a:t>Treaty-based health care system is organized within the Indian Health Service</a:t>
            </a:r>
          </a:p>
          <a:p>
            <a:r>
              <a:rPr lang="en-US" sz="2800" dirty="0"/>
              <a:t>Failure to honor these treaties shape mistrust among AI/AN communities</a:t>
            </a:r>
          </a:p>
        </p:txBody>
      </p:sp>
    </p:spTree>
    <p:extLst>
      <p:ext uri="{BB962C8B-B14F-4D97-AF65-F5344CB8AC3E}">
        <p14:creationId xmlns:p14="http://schemas.microsoft.com/office/powerpoint/2010/main" val="4214414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340435F-83DB-4CF1-B0EB-7F6DEF90FB30}"/>
              </a:ext>
            </a:extLst>
          </p:cNvPr>
          <p:cNvPicPr>
            <a:picLocks noChangeAspect="1"/>
          </p:cNvPicPr>
          <p:nvPr/>
        </p:nvPicPr>
        <p:blipFill>
          <a:blip r:embed="rId2"/>
          <a:stretch>
            <a:fillRect/>
          </a:stretch>
        </p:blipFill>
        <p:spPr>
          <a:xfrm>
            <a:off x="643192" y="1633492"/>
            <a:ext cx="5451627" cy="3270975"/>
          </a:xfrm>
          <a:prstGeom prst="rect">
            <a:avLst/>
          </a:prstGeom>
        </p:spPr>
      </p:pic>
      <p:cxnSp>
        <p:nvCxnSpPr>
          <p:cNvPr id="15" name="Straight Connector 1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9CB70BF-107C-4DF4-838C-F4F2565FA587}"/>
              </a:ext>
            </a:extLst>
          </p:cNvPr>
          <p:cNvSpPr>
            <a:spLocks noGrp="1"/>
          </p:cNvSpPr>
          <p:nvPr>
            <p:ph idx="1"/>
          </p:nvPr>
        </p:nvSpPr>
        <p:spPr>
          <a:xfrm>
            <a:off x="6411684" y="2198914"/>
            <a:ext cx="5127172" cy="3670180"/>
          </a:xfrm>
        </p:spPr>
        <p:txBody>
          <a:bodyPr>
            <a:normAutofit/>
          </a:bodyPr>
          <a:lstStyle/>
          <a:p>
            <a:pPr marL="0" indent="0">
              <a:buNone/>
            </a:pPr>
            <a:r>
              <a:rPr lang="en-US" dirty="0"/>
              <a:t>2011-2019 Indian health expenditures per capita compared with other federal health care expenditures per capita</a:t>
            </a:r>
          </a:p>
          <a:p>
            <a:pPr marL="0" indent="0">
              <a:buNone/>
            </a:pPr>
            <a:endParaRPr lang="en-US" dirty="0"/>
          </a:p>
          <a:p>
            <a:pPr marL="0" indent="0">
              <a:buNone/>
            </a:pPr>
            <a:r>
              <a:rPr lang="en-US" dirty="0"/>
              <a:t>IHS uses 12 area offices to operate 170 IHS and tribal run service unites. 41 urban Indian health programs</a:t>
            </a:r>
          </a:p>
          <a:p>
            <a:pPr marL="0" indent="0">
              <a:buNone/>
            </a:pPr>
            <a:endParaRPr lang="en-US" dirty="0"/>
          </a:p>
          <a:p>
            <a:pPr marL="0" indent="0">
              <a:buNone/>
            </a:pPr>
            <a:r>
              <a:rPr lang="en-US" b="0" i="0" dirty="0">
                <a:solidFill>
                  <a:srgbClr val="353535"/>
                </a:solidFill>
                <a:effectLst/>
                <a:latin typeface="Arial" panose="020B0604020202020204" pitchFamily="34" charset="0"/>
              </a:rPr>
              <a:t>FY 2020: $6.0 billion</a:t>
            </a:r>
          </a:p>
          <a:p>
            <a:pPr marL="0" indent="0">
              <a:buNone/>
            </a:pPr>
            <a:endParaRPr lang="en-US" dirty="0"/>
          </a:p>
          <a:p>
            <a:pPr marL="0" indent="0">
              <a:buNone/>
            </a:pPr>
            <a:endParaRPr lang="en-US" dirty="0"/>
          </a:p>
        </p:txBody>
      </p:sp>
      <p:sp>
        <p:nvSpPr>
          <p:cNvPr id="17" name="Rectangle 1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790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EB139CF-AA0E-4C8B-89C9-BF8E7403F5F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Medicaid access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89873A5-70A3-9BEF-92C8-F6EF0EEA89A4}"/>
              </a:ext>
            </a:extLst>
          </p:cNvPr>
          <p:cNvGraphicFramePr>
            <a:graphicFrameLocks noGrp="1"/>
          </p:cNvGraphicFramePr>
          <p:nvPr>
            <p:ph idx="1"/>
            <p:extLst>
              <p:ext uri="{D42A27DB-BD31-4B8C-83A1-F6EECF244321}">
                <p14:modId xmlns:p14="http://schemas.microsoft.com/office/powerpoint/2010/main" val="12987196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664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1C8D814-D059-4C87-8881-59F60BA7A694}"/>
              </a:ext>
            </a:extLst>
          </p:cNvPr>
          <p:cNvSpPr>
            <a:spLocks noGrp="1"/>
          </p:cNvSpPr>
          <p:nvPr>
            <p:ph idx="1"/>
          </p:nvPr>
        </p:nvSpPr>
        <p:spPr>
          <a:xfrm>
            <a:off x="1097279" y="2236304"/>
            <a:ext cx="5977938" cy="3652667"/>
          </a:xfrm>
        </p:spPr>
        <p:txBody>
          <a:bodyPr>
            <a:normAutofit/>
          </a:bodyPr>
          <a:lstStyle/>
          <a:p>
            <a:endParaRPr lang="en-US" sz="1800" dirty="0">
              <a:solidFill>
                <a:srgbClr val="FFFFFF"/>
              </a:solidFill>
            </a:endParaRPr>
          </a:p>
          <a:p>
            <a:r>
              <a:rPr lang="en-US" sz="1800" dirty="0">
                <a:solidFill>
                  <a:srgbClr val="FFFFFF"/>
                </a:solidFill>
              </a:rPr>
              <a:t>AI/AN community's experience overenforcement of punitive drug laws; many target pregnant women</a:t>
            </a:r>
          </a:p>
          <a:p>
            <a:r>
              <a:rPr lang="en-US" sz="1800" dirty="0">
                <a:solidFill>
                  <a:srgbClr val="FFFFFF"/>
                </a:solidFill>
              </a:rPr>
              <a:t>This in turn may limit prenatal care</a:t>
            </a:r>
          </a:p>
          <a:p>
            <a:r>
              <a:rPr lang="en-US" sz="1800" dirty="0">
                <a:solidFill>
                  <a:srgbClr val="FFFFFF"/>
                </a:solidFill>
              </a:rPr>
              <a:t>Conflicting tribal versus state and federal laws </a:t>
            </a:r>
            <a:r>
              <a:rPr lang="en-US" sz="1800" dirty="0">
                <a:solidFill>
                  <a:srgbClr val="FFFFFF"/>
                </a:solidFill>
                <a:sym typeface="Wingdings" panose="05000000000000000000" pitchFamily="2" charset="2"/>
              </a:rPr>
              <a:t> lack of standard universal screening policies for pregnant AI/AN women leading to late or inadequate detection of infants with a history of in utero substance exposure</a:t>
            </a:r>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
        <p:nvSpPr>
          <p:cNvPr id="13" name="Rectangle 12">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9A4709E-067A-4964-827F-49FB908B3614}"/>
              </a:ext>
            </a:extLst>
          </p:cNvPr>
          <p:cNvPicPr>
            <a:picLocks noChangeAspect="1"/>
          </p:cNvPicPr>
          <p:nvPr/>
        </p:nvPicPr>
        <p:blipFill>
          <a:blip r:embed="rId2"/>
          <a:stretch>
            <a:fillRect/>
          </a:stretch>
        </p:blipFill>
        <p:spPr>
          <a:xfrm>
            <a:off x="8251982" y="3068232"/>
            <a:ext cx="3294253" cy="699744"/>
          </a:xfrm>
          <a:prstGeom prst="rect">
            <a:avLst/>
          </a:prstGeom>
        </p:spPr>
      </p:pic>
    </p:spTree>
    <p:extLst>
      <p:ext uri="{BB962C8B-B14F-4D97-AF65-F5344CB8AC3E}">
        <p14:creationId xmlns:p14="http://schemas.microsoft.com/office/powerpoint/2010/main" val="2928743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1385-7A09-4F80-AFDF-D2C0BE414A87}"/>
              </a:ext>
            </a:extLst>
          </p:cNvPr>
          <p:cNvSpPr>
            <a:spLocks noGrp="1"/>
          </p:cNvSpPr>
          <p:nvPr>
            <p:ph type="title"/>
          </p:nvPr>
        </p:nvSpPr>
        <p:spPr/>
        <p:txBody>
          <a:bodyPr/>
          <a:lstStyle/>
          <a:p>
            <a:r>
              <a:rPr lang="en-US" dirty="0"/>
              <a:t>Other health disparities</a:t>
            </a:r>
          </a:p>
        </p:txBody>
      </p:sp>
      <p:sp>
        <p:nvSpPr>
          <p:cNvPr id="3" name="Content Placeholder 2">
            <a:extLst>
              <a:ext uri="{FF2B5EF4-FFF2-40B4-BE49-F238E27FC236}">
                <a16:creationId xmlns:a16="http://schemas.microsoft.com/office/drawing/2014/main" id="{46224817-0FD4-452E-A89A-1209076937DE}"/>
              </a:ext>
            </a:extLst>
          </p:cNvPr>
          <p:cNvSpPr>
            <a:spLocks noGrp="1"/>
          </p:cNvSpPr>
          <p:nvPr>
            <p:ph idx="1"/>
          </p:nvPr>
        </p:nvSpPr>
        <p:spPr/>
        <p:txBody>
          <a:bodyPr/>
          <a:lstStyle/>
          <a:p>
            <a:r>
              <a:rPr lang="en-US" sz="2800" dirty="0"/>
              <a:t>Poor oral health status of AI/AN children remains a major public health concern</a:t>
            </a:r>
          </a:p>
          <a:p>
            <a:r>
              <a:rPr lang="en-US" sz="2800" dirty="0"/>
              <a:t>AI/AN children and adolescents experience disproportionate rates of chronic otitis media and asthma</a:t>
            </a:r>
          </a:p>
          <a:p>
            <a:endParaRPr lang="en-US" dirty="0"/>
          </a:p>
        </p:txBody>
      </p:sp>
    </p:spTree>
    <p:extLst>
      <p:ext uri="{BB962C8B-B14F-4D97-AF65-F5344CB8AC3E}">
        <p14:creationId xmlns:p14="http://schemas.microsoft.com/office/powerpoint/2010/main" val="7780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 name="Rectangle 2077">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0" name="Rectangle 2079">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82" name="Straight Connector 2081">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84" name="Rectangle 2083">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2085">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FA7EB69E-58E2-4529-B436-B9742E174471}"/>
              </a:ext>
            </a:extLst>
          </p:cNvPr>
          <p:cNvSpPr txBox="1"/>
          <p:nvPr/>
        </p:nvSpPr>
        <p:spPr>
          <a:xfrm>
            <a:off x="1065197" y="5120640"/>
            <a:ext cx="10058400" cy="8229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spc="-50">
                <a:solidFill>
                  <a:srgbClr val="FFFFFF"/>
                </a:solidFill>
                <a:latin typeface="+mj-lt"/>
                <a:ea typeface="+mj-ea"/>
                <a:cs typeface="+mj-cs"/>
              </a:rPr>
              <a:t>Paiute</a:t>
            </a:r>
          </a:p>
        </p:txBody>
      </p:sp>
      <p:pic>
        <p:nvPicPr>
          <p:cNvPr id="2050" name="Picture 2">
            <a:extLst>
              <a:ext uri="{FF2B5EF4-FFF2-40B4-BE49-F238E27FC236}">
                <a16:creationId xmlns:a16="http://schemas.microsoft.com/office/drawing/2014/main" id="{68B21E60-C531-4FF6-9882-94C0E83D4F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43018" y="640080"/>
            <a:ext cx="2297663" cy="3602736"/>
          </a:xfrm>
          <a:prstGeom prst="rect">
            <a:avLst/>
          </a:prstGeom>
          <a:noFill/>
          <a:extLst>
            <a:ext uri="{909E8E84-426E-40DD-AFC4-6F175D3DCCD1}">
              <a14:hiddenFill xmlns:a14="http://schemas.microsoft.com/office/drawing/2010/main">
                <a:solidFill>
                  <a:srgbClr val="FFFFFF"/>
                </a:solidFill>
              </a14:hiddenFill>
            </a:ext>
          </a:extLst>
        </p:spPr>
      </p:pic>
      <p:sp>
        <p:nvSpPr>
          <p:cNvPr id="2088" name="Rectangle 2087">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9F8B105E-ACFE-4692-B3A5-D91FF031EA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32872" y="1377216"/>
            <a:ext cx="3312785" cy="2128464"/>
          </a:xfrm>
          <a:prstGeom prst="rect">
            <a:avLst/>
          </a:prstGeom>
          <a:noFill/>
          <a:extLst>
            <a:ext uri="{909E8E84-426E-40DD-AFC4-6F175D3DCCD1}">
              <a14:hiddenFill xmlns:a14="http://schemas.microsoft.com/office/drawing/2010/main">
                <a:solidFill>
                  <a:srgbClr val="FFFFFF"/>
                </a:solidFill>
              </a14:hiddenFill>
            </a:ext>
          </a:extLst>
        </p:spPr>
      </p:pic>
      <p:sp>
        <p:nvSpPr>
          <p:cNvPr id="2090" name="Rectangle 2089">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8F98C48E-A806-434E-B482-6E81641D6A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30289" y="1335806"/>
            <a:ext cx="3312784" cy="2211283"/>
          </a:xfrm>
          <a:prstGeom prst="rect">
            <a:avLst/>
          </a:prstGeom>
          <a:noFill/>
          <a:extLst>
            <a:ext uri="{909E8E84-426E-40DD-AFC4-6F175D3DCCD1}">
              <a14:hiddenFill xmlns:a14="http://schemas.microsoft.com/office/drawing/2010/main">
                <a:solidFill>
                  <a:srgbClr val="FFFFFF"/>
                </a:solidFill>
              </a14:hiddenFill>
            </a:ext>
          </a:extLst>
        </p:spPr>
      </p:pic>
      <p:sp>
        <p:nvSpPr>
          <p:cNvPr id="2092" name="Rectangle 2091">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2428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F7D15-A8A5-49B4-B6E7-EB42923945F1}"/>
              </a:ext>
            </a:extLst>
          </p:cNvPr>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3338356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0B5208-CFC6-450B-A39A-AA646B78253F}"/>
              </a:ext>
            </a:extLst>
          </p:cNvPr>
          <p:cNvPicPr>
            <a:picLocks noChangeAspect="1"/>
          </p:cNvPicPr>
          <p:nvPr/>
        </p:nvPicPr>
        <p:blipFill rotWithShape="1">
          <a:blip r:embed="rId2"/>
          <a:srcRect l="35494" r="14402" b="-2"/>
          <a:stretch/>
        </p:blipFill>
        <p:spPr>
          <a:xfrm>
            <a:off x="633999" y="640081"/>
            <a:ext cx="4001315" cy="5314406"/>
          </a:xfrm>
          <a:prstGeom prst="rect">
            <a:avLst/>
          </a:prstGeom>
        </p:spPr>
      </p:pic>
      <p:cxnSp>
        <p:nvCxnSpPr>
          <p:cNvPr id="17" name="Straight Connector 1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F1F4C32-5332-4F24-84F4-B2A320E3259F}"/>
              </a:ext>
            </a:extLst>
          </p:cNvPr>
          <p:cNvSpPr>
            <a:spLocks noGrp="1"/>
          </p:cNvSpPr>
          <p:nvPr>
            <p:ph idx="1"/>
          </p:nvPr>
        </p:nvSpPr>
        <p:spPr>
          <a:xfrm>
            <a:off x="4974769" y="2198914"/>
            <a:ext cx="6574973" cy="3670180"/>
          </a:xfrm>
        </p:spPr>
        <p:txBody>
          <a:bodyPr>
            <a:normAutofit/>
          </a:bodyPr>
          <a:lstStyle/>
          <a:p>
            <a:r>
              <a:rPr lang="en-US"/>
              <a:t>Partner with local tribes and communities to set health priorities, understand historical experiences, and combine efforts already underway, such as cultural enrichment and preservation programs</a:t>
            </a:r>
          </a:p>
          <a:p>
            <a:r>
              <a:rPr lang="en-US"/>
              <a:t>Provide evidence-based supports for parents and young children by promoting the use of home visiting models, high-quality child care, and early childhood programs, such as Early Head Start, Head Start, and Nurse-Family Partnership</a:t>
            </a:r>
          </a:p>
        </p:txBody>
      </p:sp>
      <p:sp>
        <p:nvSpPr>
          <p:cNvPr id="19" name="Rectangle 1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514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961489-3631-4F05-83FC-8302B8D0AA0D}"/>
              </a:ext>
            </a:extLst>
          </p:cNvPr>
          <p:cNvSpPr>
            <a:spLocks noGrp="1"/>
          </p:cNvSpPr>
          <p:nvPr>
            <p:ph sz="half" idx="4294967295"/>
          </p:nvPr>
        </p:nvSpPr>
        <p:spPr>
          <a:xfrm>
            <a:off x="1097279" y="1845734"/>
            <a:ext cx="6454987" cy="4023360"/>
          </a:xfrm>
        </p:spPr>
        <p:txBody>
          <a:bodyPr vert="horz" lIns="0" tIns="45720" rIns="0" bIns="45720" rtlCol="0">
            <a:normAutofit/>
          </a:bodyPr>
          <a:lstStyle/>
          <a:p>
            <a:r>
              <a:rPr lang="en-US" dirty="0"/>
              <a:t>Start a Reach Out and Read program in AI/AN clinics and any clinic serving these families. Include books representing AI/AN and Indigenous children and families</a:t>
            </a:r>
          </a:p>
          <a:p>
            <a:r>
              <a:rPr lang="en-US" dirty="0"/>
              <a:t>Assess patients for ACEs and social determinants of health</a:t>
            </a:r>
          </a:p>
          <a:p>
            <a:r>
              <a:rPr lang="en-US" dirty="0"/>
              <a:t>Identify strengths and screen youth and families for protective factors to promote positive youth development</a:t>
            </a:r>
          </a:p>
          <a:p>
            <a:r>
              <a:rPr lang="en-US" dirty="0"/>
              <a:t>Create efforts to promote and strengthen protective factors for youth, focusing on cultural preservation–based efforts</a:t>
            </a:r>
          </a:p>
          <a:p>
            <a:endParaRPr lang="en-US" dirty="0"/>
          </a:p>
        </p:txBody>
      </p:sp>
      <p:pic>
        <p:nvPicPr>
          <p:cNvPr id="5" name="Picture 4">
            <a:extLst>
              <a:ext uri="{FF2B5EF4-FFF2-40B4-BE49-F238E27FC236}">
                <a16:creationId xmlns:a16="http://schemas.microsoft.com/office/drawing/2014/main" id="{32571F85-EFC0-4675-A61A-15285CD67D4F}"/>
              </a:ext>
            </a:extLst>
          </p:cNvPr>
          <p:cNvPicPr>
            <a:picLocks noChangeAspect="1"/>
          </p:cNvPicPr>
          <p:nvPr/>
        </p:nvPicPr>
        <p:blipFill rotWithShape="1">
          <a:blip r:embed="rId2"/>
          <a:srcRect l="27461" r="7778" b="-3"/>
          <a:stretch/>
        </p:blipFill>
        <p:spPr>
          <a:xfrm>
            <a:off x="8020570" y="1916318"/>
            <a:ext cx="3135109" cy="3471012"/>
          </a:xfrm>
          <a:prstGeom prst="rect">
            <a:avLst/>
          </a:prstGeom>
        </p:spPr>
      </p:pic>
    </p:spTree>
    <p:extLst>
      <p:ext uri="{BB962C8B-B14F-4D97-AF65-F5344CB8AC3E}">
        <p14:creationId xmlns:p14="http://schemas.microsoft.com/office/powerpoint/2010/main" val="404292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FDBDF4-80D7-4B83-BE02-98DAB598EAA1}"/>
              </a:ext>
            </a:extLst>
          </p:cNvPr>
          <p:cNvPicPr>
            <a:picLocks noChangeAspect="1"/>
          </p:cNvPicPr>
          <p:nvPr/>
        </p:nvPicPr>
        <p:blipFill rotWithShape="1">
          <a:blip r:embed="rId2"/>
          <a:srcRect l="12867" r="41913"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AA6F3B-0D04-4852-887B-45F3C61E7A07}"/>
              </a:ext>
            </a:extLst>
          </p:cNvPr>
          <p:cNvSpPr>
            <a:spLocks noGrp="1"/>
          </p:cNvSpPr>
          <p:nvPr>
            <p:ph idx="4294967295"/>
          </p:nvPr>
        </p:nvSpPr>
        <p:spPr>
          <a:xfrm>
            <a:off x="5181601" y="2198914"/>
            <a:ext cx="6368142" cy="3670180"/>
          </a:xfrm>
        </p:spPr>
        <p:txBody>
          <a:bodyPr vert="horz" lIns="0" tIns="45720" rIns="0" bIns="45720" rtlCol="0">
            <a:normAutofit/>
          </a:bodyPr>
          <a:lstStyle/>
          <a:p>
            <a:r>
              <a:rPr lang="en-US" dirty="0"/>
              <a:t>Consider testing for prediabetes and T2DM in AI/AN children and adolescents with overweight or obesity</a:t>
            </a:r>
          </a:p>
          <a:p>
            <a:r>
              <a:rPr lang="en-US" dirty="0"/>
              <a:t>Promote breastfeeding in AI/AN tribal communities, ideally coordinated by tribal entities and involving community members, elders, and health care providers, including paraprofessionals</a:t>
            </a:r>
          </a:p>
          <a:p>
            <a:r>
              <a:rPr lang="en-US" dirty="0"/>
              <a:t>Include early childhood oral health as part of overall childhood health and well-being</a:t>
            </a:r>
          </a:p>
        </p:txBody>
      </p:sp>
    </p:spTree>
    <p:extLst>
      <p:ext uri="{BB962C8B-B14F-4D97-AF65-F5344CB8AC3E}">
        <p14:creationId xmlns:p14="http://schemas.microsoft.com/office/powerpoint/2010/main" val="2617154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D59855-F179-41DB-BEAF-05F4CEF31EFE}"/>
              </a:ext>
            </a:extLst>
          </p:cNvPr>
          <p:cNvSpPr>
            <a:spLocks noGrp="1"/>
          </p:cNvSpPr>
          <p:nvPr>
            <p:ph idx="4294967295"/>
          </p:nvPr>
        </p:nvSpPr>
        <p:spPr>
          <a:xfrm>
            <a:off x="1097279" y="1845734"/>
            <a:ext cx="6454987" cy="4023360"/>
          </a:xfrm>
        </p:spPr>
        <p:txBody>
          <a:bodyPr vert="horz" lIns="0" tIns="45720" rIns="0" bIns="45720" rtlCol="0">
            <a:normAutofit/>
          </a:bodyPr>
          <a:lstStyle/>
          <a:p>
            <a:r>
              <a:rPr lang="en-US" dirty="0"/>
              <a:t>Create a medical home that acknowledges and is sensitive to discrimination in clinical settings and generations of unresolved traumas and racism that AI/AN children and families experience</a:t>
            </a:r>
          </a:p>
          <a:p>
            <a:r>
              <a:rPr lang="en-US" dirty="0"/>
              <a:t>Create a medical home model that facilitates access to services that will help AI/AN CYSHCN achieve their functional potential. Identify AI/AN CYSHCN, engaging staff, including care coordinators, in cultural competency training and partnering with the community</a:t>
            </a:r>
          </a:p>
        </p:txBody>
      </p:sp>
      <p:pic>
        <p:nvPicPr>
          <p:cNvPr id="5" name="Picture 4">
            <a:extLst>
              <a:ext uri="{FF2B5EF4-FFF2-40B4-BE49-F238E27FC236}">
                <a16:creationId xmlns:a16="http://schemas.microsoft.com/office/drawing/2014/main" id="{951B6CAD-83DF-4694-84CF-C45A6EA0DB33}"/>
              </a:ext>
            </a:extLst>
          </p:cNvPr>
          <p:cNvPicPr>
            <a:picLocks noChangeAspect="1"/>
          </p:cNvPicPr>
          <p:nvPr/>
        </p:nvPicPr>
        <p:blipFill rotWithShape="1">
          <a:blip r:embed="rId2"/>
          <a:srcRect l="18198" r="21695" b="-1"/>
          <a:stretch/>
        </p:blipFill>
        <p:spPr>
          <a:xfrm>
            <a:off x="8020570" y="1916318"/>
            <a:ext cx="3135109" cy="3471012"/>
          </a:xfrm>
          <a:prstGeom prst="rect">
            <a:avLst/>
          </a:prstGeom>
        </p:spPr>
      </p:pic>
    </p:spTree>
    <p:extLst>
      <p:ext uri="{BB962C8B-B14F-4D97-AF65-F5344CB8AC3E}">
        <p14:creationId xmlns:p14="http://schemas.microsoft.com/office/powerpoint/2010/main" val="2281458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87F235-5282-4D17-ADFC-63AD0A7EF2A3}"/>
              </a:ext>
            </a:extLst>
          </p:cNvPr>
          <p:cNvPicPr>
            <a:picLocks noChangeAspect="1"/>
          </p:cNvPicPr>
          <p:nvPr/>
        </p:nvPicPr>
        <p:blipFill rotWithShape="1">
          <a:blip r:embed="rId2"/>
          <a:srcRect l="25274" r="24803" b="-2"/>
          <a:stretch/>
        </p:blipFill>
        <p:spPr>
          <a:xfrm>
            <a:off x="633999" y="640081"/>
            <a:ext cx="4001315" cy="5314406"/>
          </a:xfrm>
          <a:prstGeom prst="rect">
            <a:avLst/>
          </a:prstGeom>
        </p:spPr>
      </p:pic>
      <p:cxnSp>
        <p:nvCxnSpPr>
          <p:cNvPr id="19" name="Straight Connector 18">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9706CB-0170-4845-BF7C-D995D19AE681}"/>
              </a:ext>
            </a:extLst>
          </p:cNvPr>
          <p:cNvSpPr>
            <a:spLocks noGrp="1"/>
          </p:cNvSpPr>
          <p:nvPr>
            <p:ph idx="4294967295"/>
          </p:nvPr>
        </p:nvSpPr>
        <p:spPr>
          <a:xfrm>
            <a:off x="4974769" y="2198914"/>
            <a:ext cx="6574973" cy="3670180"/>
          </a:xfrm>
        </p:spPr>
        <p:txBody>
          <a:bodyPr vert="horz" lIns="0" tIns="45720" rIns="0" bIns="45720" rtlCol="0">
            <a:normAutofit/>
          </a:bodyPr>
          <a:lstStyle/>
          <a:p>
            <a:r>
              <a:rPr lang="en-US" dirty="0"/>
              <a:t>Screen AI/AN youth for substance use, and if identified, conduct a brief intervention and then refer for ongoing treatment</a:t>
            </a:r>
          </a:p>
          <a:p>
            <a:r>
              <a:rPr lang="en-US" dirty="0"/>
              <a:t>Work with local schools to identify AI/AN students in need of mental health and educational services</a:t>
            </a:r>
          </a:p>
          <a:p>
            <a:r>
              <a:rPr lang="en-US" dirty="0"/>
              <a:t>Offer gender-affirming care in line with the previously published American Academy of Pediatrics policy statement</a:t>
            </a:r>
          </a:p>
          <a:p>
            <a:r>
              <a:rPr lang="en-US" dirty="0"/>
              <a:t>Work to prevent, identify, and address sex trafficking in AI/AN youth</a:t>
            </a:r>
          </a:p>
        </p:txBody>
      </p:sp>
      <p:sp>
        <p:nvSpPr>
          <p:cNvPr id="21" name="Rectangle 20">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7506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6284F2-FB64-42E7-82A7-EA357F0B5D3F}"/>
              </a:ext>
            </a:extLst>
          </p:cNvPr>
          <p:cNvSpPr>
            <a:spLocks noGrp="1"/>
          </p:cNvSpPr>
          <p:nvPr>
            <p:ph type="title"/>
          </p:nvPr>
        </p:nvSpPr>
        <p:spPr/>
        <p:txBody>
          <a:bodyPr/>
          <a:lstStyle/>
          <a:p>
            <a:r>
              <a:rPr lang="en-US" dirty="0"/>
              <a:t>Public policy advocacy</a:t>
            </a:r>
          </a:p>
        </p:txBody>
      </p:sp>
      <p:sp>
        <p:nvSpPr>
          <p:cNvPr id="6" name="Text Placeholder 5">
            <a:extLst>
              <a:ext uri="{FF2B5EF4-FFF2-40B4-BE49-F238E27FC236}">
                <a16:creationId xmlns:a16="http://schemas.microsoft.com/office/drawing/2014/main" id="{D644EF04-9464-40A1-89D4-05185487178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733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95F6EBD-E02D-409A-BC41-AEE24588DF0B}"/>
              </a:ext>
            </a:extLst>
          </p:cNvPr>
          <p:cNvSpPr>
            <a:spLocks noGrp="1"/>
          </p:cNvSpPr>
          <p:nvPr>
            <p:ph idx="4294967295"/>
          </p:nvPr>
        </p:nvSpPr>
        <p:spPr>
          <a:xfrm>
            <a:off x="1097279" y="1845734"/>
            <a:ext cx="6454987" cy="4023360"/>
          </a:xfrm>
        </p:spPr>
        <p:txBody>
          <a:bodyPr vert="horz" lIns="0" tIns="45720" rIns="0" bIns="45720" rtlCol="0">
            <a:normAutofit/>
          </a:bodyPr>
          <a:lstStyle/>
          <a:p>
            <a:r>
              <a:rPr lang="en-US" dirty="0"/>
              <a:t>Advocate for community initiatives and develop partnerships to address health disparities, such as altering practices of frequent consumption of sugar-sweetened beverages through education and improving the selection of foods locally available, to address healthy weight and oral health</a:t>
            </a:r>
          </a:p>
          <a:p>
            <a:r>
              <a:rPr lang="en-US" dirty="0"/>
              <a:t>Share information with the US Congress, state legislatures, foundations, and other appropriate advocacy groups about the inequities and tremendous health disparities that exist between AI/ AN populations and the general US population</a:t>
            </a:r>
          </a:p>
        </p:txBody>
      </p:sp>
      <p:pic>
        <p:nvPicPr>
          <p:cNvPr id="7" name="Picture 6">
            <a:extLst>
              <a:ext uri="{FF2B5EF4-FFF2-40B4-BE49-F238E27FC236}">
                <a16:creationId xmlns:a16="http://schemas.microsoft.com/office/drawing/2014/main" id="{E203D677-2F94-48B1-B3F9-968DE8248CFA}"/>
              </a:ext>
            </a:extLst>
          </p:cNvPr>
          <p:cNvPicPr>
            <a:picLocks noChangeAspect="1"/>
          </p:cNvPicPr>
          <p:nvPr/>
        </p:nvPicPr>
        <p:blipFill rotWithShape="1">
          <a:blip r:embed="rId2"/>
          <a:srcRect l="29955" r="2652" b="1"/>
          <a:stretch/>
        </p:blipFill>
        <p:spPr>
          <a:xfrm>
            <a:off x="8020570" y="1916318"/>
            <a:ext cx="3135109" cy="3471012"/>
          </a:xfrm>
          <a:prstGeom prst="rect">
            <a:avLst/>
          </a:prstGeom>
        </p:spPr>
      </p:pic>
    </p:spTree>
    <p:extLst>
      <p:ext uri="{BB962C8B-B14F-4D97-AF65-F5344CB8AC3E}">
        <p14:creationId xmlns:p14="http://schemas.microsoft.com/office/powerpoint/2010/main" val="2742708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Rectangle 7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0" name="Straight Connector 7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1" name="Rectangle 7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fiting off Indigenous Children in South Dakota – Commodities, Conflict,  and Cooperation">
            <a:extLst>
              <a:ext uri="{FF2B5EF4-FFF2-40B4-BE49-F238E27FC236}">
                <a16:creationId xmlns:a16="http://schemas.microsoft.com/office/drawing/2014/main" id="{D2C5E2D8-9D56-453E-B546-8E9CE8838D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2176916"/>
            <a:ext cx="4001315" cy="2240736"/>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Connector 7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F7EEF0-4434-43AB-9C9C-E50DE96A627F}"/>
              </a:ext>
            </a:extLst>
          </p:cNvPr>
          <p:cNvSpPr>
            <a:spLocks noGrp="1"/>
          </p:cNvSpPr>
          <p:nvPr>
            <p:ph idx="4294967295"/>
          </p:nvPr>
        </p:nvSpPr>
        <p:spPr>
          <a:xfrm>
            <a:off x="4974769" y="2198914"/>
            <a:ext cx="6574973" cy="3670180"/>
          </a:xfrm>
        </p:spPr>
        <p:txBody>
          <a:bodyPr vert="horz" lIns="0" tIns="45720" rIns="0" bIns="45720" rtlCol="0">
            <a:normAutofit/>
          </a:bodyPr>
          <a:lstStyle/>
          <a:p>
            <a:r>
              <a:rPr lang="en-US"/>
              <a:t>Invest in new research and clinical pathways to create culturally relevant screening and interventions for ACEs</a:t>
            </a:r>
          </a:p>
          <a:p>
            <a:r>
              <a:rPr lang="en-US"/>
              <a:t>Advocate for federal, state, and local policy to end AI/AN homelessness through consultation and engagement with tribal leaders, AI/AN communities, and AI/AN young people with lived experience of homelessness</a:t>
            </a:r>
          </a:p>
          <a:p>
            <a:r>
              <a:rPr lang="en-US"/>
              <a:t>Work with local tribes and communities to address the need for research and advocacy around missing and murdered Indigenous women and girls</a:t>
            </a:r>
          </a:p>
        </p:txBody>
      </p:sp>
      <p:sp>
        <p:nvSpPr>
          <p:cNvPr id="1033" name="Rectangle 8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4" name="Rectangle 8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3698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128AF1-8251-4328-B36F-19CFC085F639}"/>
              </a:ext>
            </a:extLst>
          </p:cNvPr>
          <p:cNvPicPr>
            <a:picLocks noChangeAspect="1"/>
          </p:cNvPicPr>
          <p:nvPr/>
        </p:nvPicPr>
        <p:blipFill>
          <a:blip r:embed="rId2"/>
          <a:stretch>
            <a:fillRect/>
          </a:stretch>
        </p:blipFill>
        <p:spPr>
          <a:xfrm>
            <a:off x="643192" y="1438506"/>
            <a:ext cx="5451627" cy="3660946"/>
          </a:xfrm>
          <a:prstGeom prst="rect">
            <a:avLst/>
          </a:prstGeom>
        </p:spPr>
      </p:pic>
      <p:cxnSp>
        <p:nvCxnSpPr>
          <p:cNvPr id="2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B74F53-F908-4175-B521-6138D5E71B15}"/>
              </a:ext>
            </a:extLst>
          </p:cNvPr>
          <p:cNvSpPr>
            <a:spLocks noGrp="1"/>
          </p:cNvSpPr>
          <p:nvPr>
            <p:ph idx="4294967295"/>
          </p:nvPr>
        </p:nvSpPr>
        <p:spPr>
          <a:xfrm>
            <a:off x="6411684" y="2198914"/>
            <a:ext cx="5127172" cy="3670180"/>
          </a:xfrm>
        </p:spPr>
        <p:txBody>
          <a:bodyPr vert="horz" lIns="0" tIns="45720" rIns="0" bIns="45720" rtlCol="0">
            <a:normAutofit/>
          </a:bodyPr>
          <a:lstStyle/>
          <a:p>
            <a:r>
              <a:rPr lang="en-US"/>
              <a:t>Advocate for increased Medicaid coverage for children and families as well as increased payment for services</a:t>
            </a:r>
          </a:p>
          <a:p>
            <a:r>
              <a:rPr lang="en-US"/>
              <a:t>Advocate for improved IHS budget and funding, and for policies such as advanced appropriations or mandatory funding to provide the IHS with predictable and continuous funding</a:t>
            </a:r>
          </a:p>
          <a:p>
            <a:r>
              <a:rPr lang="en-US"/>
              <a:t>Work with local government and tribal communities to understand and mitigate the negative effects of punitive drug laws for pregnant women</a:t>
            </a:r>
          </a:p>
        </p:txBody>
      </p:sp>
      <p:sp>
        <p:nvSpPr>
          <p:cNvPr id="30"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810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in a field&#10;&#10;Description automatically generated with low confidence">
            <a:extLst>
              <a:ext uri="{FF2B5EF4-FFF2-40B4-BE49-F238E27FC236}">
                <a16:creationId xmlns:a16="http://schemas.microsoft.com/office/drawing/2014/main" id="{9DC26D16-F701-4369-B19A-4DB10DDB56DC}"/>
              </a:ext>
            </a:extLst>
          </p:cNvPr>
          <p:cNvPicPr>
            <a:picLocks noGrp="1" noChangeAspect="1"/>
          </p:cNvPicPr>
          <p:nvPr>
            <p:ph idx="1"/>
          </p:nvPr>
        </p:nvPicPr>
        <p:blipFill>
          <a:blip r:embed="rId3"/>
          <a:stretch>
            <a:fillRect/>
          </a:stretch>
        </p:blipFill>
        <p:spPr>
          <a:xfrm>
            <a:off x="943356" y="1888125"/>
            <a:ext cx="10337292" cy="3075344"/>
          </a:xfrm>
          <a:prstGeom prst="rect">
            <a:avLst/>
          </a:prstGeom>
        </p:spPr>
      </p:pic>
    </p:spTree>
    <p:extLst>
      <p:ext uri="{BB962C8B-B14F-4D97-AF65-F5344CB8AC3E}">
        <p14:creationId xmlns:p14="http://schemas.microsoft.com/office/powerpoint/2010/main" val="324765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597A6E-2936-495F-ABCB-9236D49E724D}"/>
              </a:ext>
            </a:extLst>
          </p:cNvPr>
          <p:cNvPicPr>
            <a:picLocks noChangeAspect="1"/>
          </p:cNvPicPr>
          <p:nvPr/>
        </p:nvPicPr>
        <p:blipFill rotWithShape="1">
          <a:blip r:embed="rId2">
            <a:alphaModFix amt="35000"/>
          </a:blip>
          <a:srcRect l="2710" r="10623" b="-1"/>
          <a:stretch/>
        </p:blipFill>
        <p:spPr>
          <a:xfrm>
            <a:off x="20" y="10"/>
            <a:ext cx="12191980" cy="6857989"/>
          </a:xfrm>
          <a:prstGeom prst="rect">
            <a:avLst/>
          </a:prstGeom>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59AAFC-0129-4708-8789-79DB0ED44DB6}"/>
              </a:ext>
            </a:extLst>
          </p:cNvPr>
          <p:cNvSpPr>
            <a:spLocks noGrp="1"/>
          </p:cNvSpPr>
          <p:nvPr>
            <p:ph type="title"/>
          </p:nvPr>
        </p:nvSpPr>
        <p:spPr>
          <a:xfrm>
            <a:off x="1097280" y="286603"/>
            <a:ext cx="10058400" cy="1450757"/>
          </a:xfrm>
        </p:spPr>
        <p:txBody>
          <a:bodyPr>
            <a:normAutofit/>
          </a:bodyPr>
          <a:lstStyle/>
          <a:p>
            <a:r>
              <a:rPr lang="en-US">
                <a:solidFill>
                  <a:schemeClr val="tx1"/>
                </a:solidFill>
              </a:rPr>
              <a:t>Thank you!  </a:t>
            </a:r>
          </a:p>
        </p:txBody>
      </p:sp>
      <p:sp>
        <p:nvSpPr>
          <p:cNvPr id="5" name="Content Placeholder 4">
            <a:extLst>
              <a:ext uri="{FF2B5EF4-FFF2-40B4-BE49-F238E27FC236}">
                <a16:creationId xmlns:a16="http://schemas.microsoft.com/office/drawing/2014/main" id="{F4CD3C47-6737-4F2B-9D4B-A31A8169A49A}"/>
              </a:ext>
            </a:extLst>
          </p:cNvPr>
          <p:cNvSpPr>
            <a:spLocks noGrp="1"/>
          </p:cNvSpPr>
          <p:nvPr>
            <p:ph idx="1"/>
          </p:nvPr>
        </p:nvSpPr>
        <p:spPr>
          <a:xfrm>
            <a:off x="1097280" y="1845734"/>
            <a:ext cx="10058400" cy="4023360"/>
          </a:xfrm>
        </p:spPr>
        <p:txBody>
          <a:bodyPr>
            <a:normAutofit/>
          </a:bodyPr>
          <a:lstStyle/>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r>
              <a:rPr lang="en-US">
                <a:solidFill>
                  <a:schemeClr val="tx1"/>
                </a:solidFill>
              </a:rPr>
              <a:t>          shaquita.bell@seattlechildrens.org</a:t>
            </a:r>
          </a:p>
          <a:p>
            <a:pPr marL="0" indent="0">
              <a:buNone/>
            </a:pPr>
            <a:r>
              <a:rPr lang="en-US">
                <a:solidFill>
                  <a:schemeClr val="tx1"/>
                </a:solidFill>
              </a:rPr>
              <a:t>          </a:t>
            </a:r>
          </a:p>
        </p:txBody>
      </p: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09397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3" name="Rectangle 3082">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te PAC">
            <a:extLst>
              <a:ext uri="{FF2B5EF4-FFF2-40B4-BE49-F238E27FC236}">
                <a16:creationId xmlns:a16="http://schemas.microsoft.com/office/drawing/2014/main" id="{1DAA2B59-C24E-4C47-88A4-FEB2A9C3D5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500" y="841248"/>
            <a:ext cx="5032905" cy="5175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811E5EF-F7A1-4E83-A9EC-90E3443C2CA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255173" y="2099986"/>
            <a:ext cx="5092361" cy="265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5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90213EC-7253-49F2-94C5-5B5748B2CBFE}"/>
              </a:ext>
            </a:extLst>
          </p:cNvPr>
          <p:cNvPicPr>
            <a:picLocks noGrp="1" noChangeAspect="1"/>
          </p:cNvPicPr>
          <p:nvPr>
            <p:ph idx="1"/>
          </p:nvPr>
        </p:nvPicPr>
        <p:blipFill>
          <a:blip r:embed="rId3"/>
          <a:stretch>
            <a:fillRect/>
          </a:stretch>
        </p:blipFill>
        <p:spPr>
          <a:xfrm>
            <a:off x="943356" y="957623"/>
            <a:ext cx="10337292" cy="4936347"/>
          </a:xfrm>
          <a:prstGeom prst="rect">
            <a:avLst/>
          </a:prstGeom>
        </p:spPr>
      </p:pic>
    </p:spTree>
    <p:extLst>
      <p:ext uri="{BB962C8B-B14F-4D97-AF65-F5344CB8AC3E}">
        <p14:creationId xmlns:p14="http://schemas.microsoft.com/office/powerpoint/2010/main" val="308694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B9D22-6C8A-44A7-865D-527A9D139B69}"/>
              </a:ext>
            </a:extLst>
          </p:cNvPr>
          <p:cNvSpPr>
            <a:spLocks noGrp="1"/>
          </p:cNvSpPr>
          <p:nvPr>
            <p:ph idx="1"/>
          </p:nvPr>
        </p:nvSpPr>
        <p:spPr>
          <a:xfrm>
            <a:off x="644893" y="2121407"/>
            <a:ext cx="5168168" cy="3909937"/>
          </a:xfrm>
        </p:spPr>
        <p:txBody>
          <a:bodyPr>
            <a:normAutofit fontScale="92500"/>
          </a:bodyPr>
          <a:lstStyle/>
          <a:p>
            <a:r>
              <a:rPr lang="en-US" dirty="0"/>
              <a:t>Adverse Childhood Experiences</a:t>
            </a:r>
          </a:p>
          <a:p>
            <a:r>
              <a:rPr lang="en-US" dirty="0"/>
              <a:t>Obesity</a:t>
            </a:r>
          </a:p>
          <a:p>
            <a:r>
              <a:rPr lang="en-US" dirty="0"/>
              <a:t>Breastfeeding</a:t>
            </a:r>
          </a:p>
          <a:p>
            <a:r>
              <a:rPr lang="en-US" dirty="0"/>
              <a:t>Children and Youth with Special Health Care Needs </a:t>
            </a:r>
          </a:p>
          <a:p>
            <a:r>
              <a:rPr lang="en-US" dirty="0"/>
              <a:t>Suicide and Mental Health</a:t>
            </a:r>
          </a:p>
          <a:p>
            <a:r>
              <a:rPr lang="en-US" dirty="0"/>
              <a:t>Health and Identity</a:t>
            </a:r>
          </a:p>
          <a:p>
            <a:r>
              <a:rPr lang="en-US" dirty="0"/>
              <a:t>Violence</a:t>
            </a:r>
          </a:p>
          <a:p>
            <a:r>
              <a:rPr lang="en-US" dirty="0"/>
              <a:t>Foster Care</a:t>
            </a:r>
          </a:p>
          <a:p>
            <a:r>
              <a:rPr lang="en-US" dirty="0"/>
              <a:t>Governmental and Political Influences</a:t>
            </a:r>
          </a:p>
          <a:p>
            <a:pPr marL="0" indent="0">
              <a:buNone/>
            </a:pPr>
            <a:endParaRPr lang="en-US" sz="1700" dirty="0"/>
          </a:p>
        </p:txBody>
      </p:sp>
      <p:pic>
        <p:nvPicPr>
          <p:cNvPr id="5" name="Picture 4">
            <a:extLst>
              <a:ext uri="{FF2B5EF4-FFF2-40B4-BE49-F238E27FC236}">
                <a16:creationId xmlns:a16="http://schemas.microsoft.com/office/drawing/2014/main" id="{AE00BE85-E9E7-438A-80FB-ACF2D493BC73}"/>
              </a:ext>
            </a:extLst>
          </p:cNvPr>
          <p:cNvPicPr>
            <a:picLocks noChangeAspect="1"/>
          </p:cNvPicPr>
          <p:nvPr/>
        </p:nvPicPr>
        <p:blipFill>
          <a:blip r:embed="rId2"/>
          <a:stretch>
            <a:fillRect/>
          </a:stretch>
        </p:blipFill>
        <p:spPr>
          <a:xfrm>
            <a:off x="425547" y="722329"/>
            <a:ext cx="8224436" cy="1042954"/>
          </a:xfrm>
          <a:prstGeom prst="rect">
            <a:avLst/>
          </a:prstGeom>
        </p:spPr>
      </p:pic>
      <p:pic>
        <p:nvPicPr>
          <p:cNvPr id="4" name="Picture 3">
            <a:extLst>
              <a:ext uri="{FF2B5EF4-FFF2-40B4-BE49-F238E27FC236}">
                <a16:creationId xmlns:a16="http://schemas.microsoft.com/office/drawing/2014/main" id="{AB6669F3-408B-41A4-B2D4-582005858C03}"/>
              </a:ext>
            </a:extLst>
          </p:cNvPr>
          <p:cNvPicPr>
            <a:picLocks noChangeAspect="1"/>
          </p:cNvPicPr>
          <p:nvPr/>
        </p:nvPicPr>
        <p:blipFill>
          <a:blip r:embed="rId3"/>
          <a:stretch>
            <a:fillRect/>
          </a:stretch>
        </p:blipFill>
        <p:spPr>
          <a:xfrm>
            <a:off x="8820537" y="2330472"/>
            <a:ext cx="3017556" cy="3771945"/>
          </a:xfrm>
          <a:prstGeom prst="rect">
            <a:avLst/>
          </a:prstGeom>
        </p:spPr>
      </p:pic>
    </p:spTree>
    <p:extLst>
      <p:ext uri="{BB962C8B-B14F-4D97-AF65-F5344CB8AC3E}">
        <p14:creationId xmlns:p14="http://schemas.microsoft.com/office/powerpoint/2010/main" val="292387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31431-B9E4-4191-8B1C-B50BC62D754D}"/>
              </a:ext>
            </a:extLst>
          </p:cNvPr>
          <p:cNvSpPr>
            <a:spLocks noGrp="1"/>
          </p:cNvSpPr>
          <p:nvPr>
            <p:ph type="title"/>
          </p:nvPr>
        </p:nvSpPr>
        <p:spPr/>
        <p:txBody>
          <a:bodyPr/>
          <a:lstStyle/>
          <a:p>
            <a:r>
              <a:rPr lang="en-US" dirty="0"/>
              <a:t>Adverse childhood experiences</a:t>
            </a:r>
          </a:p>
        </p:txBody>
      </p:sp>
    </p:spTree>
    <p:extLst>
      <p:ext uri="{BB962C8B-B14F-4D97-AF65-F5344CB8AC3E}">
        <p14:creationId xmlns:p14="http://schemas.microsoft.com/office/powerpoint/2010/main" val="5840866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6da4d3-ba20-4986-879c-49e262eff745}" enabled="1" method="Standard" siteId="{9f693e63-5e9e-4ced-98a4-8ab28f9d0c2d}" contentBits="0" removed="0"/>
</clbl:labelList>
</file>

<file path=docProps/app.xml><?xml version="1.0" encoding="utf-8"?>
<Properties xmlns="http://schemas.openxmlformats.org/officeDocument/2006/extended-properties" xmlns:vt="http://schemas.openxmlformats.org/officeDocument/2006/docPropsVTypes">
  <Template>Retrospect</Template>
  <TotalTime>1533</TotalTime>
  <Words>2027</Words>
  <Application>Microsoft Office PowerPoint</Application>
  <PresentationFormat>Widescreen</PresentationFormat>
  <Paragraphs>185</Paragraphs>
  <Slides>50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Open Sans</vt:lpstr>
      <vt:lpstr>Raleway</vt:lpstr>
      <vt:lpstr>Retrospect</vt:lpstr>
      <vt:lpstr>Caring for American Indian and Alaska Native children and adolescents, an update on the American Academy of Pediatrics Policy Statement</vt:lpstr>
      <vt:lpstr>Disclosure</vt:lpstr>
      <vt:lpstr>PowerPoint Presentation</vt:lpstr>
      <vt:lpstr>PowerPoint Presentation</vt:lpstr>
      <vt:lpstr>PowerPoint Presentation</vt:lpstr>
      <vt:lpstr>PowerPoint Presentation</vt:lpstr>
      <vt:lpstr>PowerPoint Presentation</vt:lpstr>
      <vt:lpstr>PowerPoint Presentation</vt:lpstr>
      <vt:lpstr>Adverse childhood experiences</vt:lpstr>
      <vt:lpstr>PowerPoint Presentation</vt:lpstr>
      <vt:lpstr>Adverse childhood experiences</vt:lpstr>
      <vt:lpstr>PowerPoint Presentation</vt:lpstr>
      <vt:lpstr>ACEs have long lasting effects . . . </vt:lpstr>
      <vt:lpstr>Obesity</vt:lpstr>
      <vt:lpstr>PowerPoint Presentation</vt:lpstr>
      <vt:lpstr>PowerPoint Presentation</vt:lpstr>
      <vt:lpstr>Inequities in metabolic syndrome</vt:lpstr>
      <vt:lpstr>PowerPoint Presentation</vt:lpstr>
      <vt:lpstr>Breastfeeding</vt:lpstr>
      <vt:lpstr>PowerPoint Presentation</vt:lpstr>
      <vt:lpstr>Children and Youth with Special Health Care Needs  </vt:lpstr>
      <vt:lpstr>PowerPoint Presentation</vt:lpstr>
      <vt:lpstr>PowerPoint Presentation</vt:lpstr>
      <vt:lpstr>Mental Health </vt:lpstr>
      <vt:lpstr>PowerPoint Presentation</vt:lpstr>
      <vt:lpstr>PowerPoint Presentation</vt:lpstr>
      <vt:lpstr>Health and Identity</vt:lpstr>
      <vt:lpstr>PowerPoint Presentation</vt:lpstr>
      <vt:lpstr>Violence</vt:lpstr>
      <vt:lpstr>PowerPoint Presentation</vt:lpstr>
      <vt:lpstr>PowerPoint Presentation</vt:lpstr>
      <vt:lpstr>Foster care</vt:lpstr>
      <vt:lpstr>PowerPoint Presentation</vt:lpstr>
      <vt:lpstr>Governmental and political influences</vt:lpstr>
      <vt:lpstr>Governmental and political influences</vt:lpstr>
      <vt:lpstr>PowerPoint Presentation</vt:lpstr>
      <vt:lpstr>Medicaid access</vt:lpstr>
      <vt:lpstr>PowerPoint Presentation</vt:lpstr>
      <vt:lpstr>Other health disparities</vt:lpstr>
      <vt:lpstr>Recommendations</vt:lpstr>
      <vt:lpstr>PowerPoint Presentation</vt:lpstr>
      <vt:lpstr>PowerPoint Presentation</vt:lpstr>
      <vt:lpstr>PowerPoint Presentation</vt:lpstr>
      <vt:lpstr>PowerPoint Presentation</vt:lpstr>
      <vt:lpstr>PowerPoint Presentation</vt:lpstr>
      <vt:lpstr>Public policy advocacy</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American Indian and Alaska native children and adolescents, an update on the American academy of pediatrics policy statement</dc:title>
  <dc:creator>Deen, Jason</dc:creator>
  <cp:lastModifiedBy>Julie Hanks</cp:lastModifiedBy>
  <cp:revision>75</cp:revision>
  <dcterms:created xsi:type="dcterms:W3CDTF">2021-07-20T04:06:37Z</dcterms:created>
  <dcterms:modified xsi:type="dcterms:W3CDTF">2022-11-17T14:13:35Z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2021-07-20T05:19:03Z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e18d9882-c9e8-4da4-89b5-be5b1824cfb1</vt:lpwstr>
  </property>
  <property fmtid="{D5CDD505-2E9C-101B-9397-08002B2CF9AE}" pid="8" name="MSIP_Label_046da4d3-ba20-4986-879c-49e262eff745_ContentBits">
    <vt:lpwstr>0</vt:lpwstr>
  </property>
</Properties>
</file>